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Oswald Bold" charset="1" panose="00000800000000000000"/>
      <p:regular r:id="rId19"/>
    </p:embeddedFont>
    <p:embeddedFont>
      <p:font typeface="League Spartan" charset="1" panose="00000800000000000000"/>
      <p:regular r:id="rId20"/>
    </p:embeddedFont>
    <p:embeddedFont>
      <p:font typeface="Oswald" charset="1" panose="00000500000000000000"/>
      <p:regular r:id="rId21"/>
    </p:embeddedFont>
    <p:embeddedFont>
      <p:font typeface="Archivo Black" charset="1" panose="020B0A03020202020B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gif" Type="http://schemas.openxmlformats.org/officeDocument/2006/relationships/image"/><Relationship Id="rId6" Target="https://dpaste.org/7dAOM" TargetMode="External" Type="http://schemas.openxmlformats.org/officeDocument/2006/relationships/hyperlink"/><Relationship Id="rId7" Target="https://docs.google.com/document/d/1qZrC0BpVPrkPd4dAYQbdGD33XvM8xHV3t-shBwxCI_Q/edit?tab=t.0#heading=h.ce1r4p25493k"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svg" Type="http://schemas.openxmlformats.org/officeDocument/2006/relationships/image"/><Relationship Id="rId9" Target="../media/image3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media/image23.jpeg" Type="http://schemas.openxmlformats.org/officeDocument/2006/relationships/image"/><Relationship Id="rId7" Target="../media/image24.jpeg" Type="http://schemas.openxmlformats.org/officeDocument/2006/relationships/image"/><Relationship Id="rId8" Target="../media/image2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2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058080" y="-415213"/>
            <a:ext cx="4450475" cy="11117426"/>
            <a:chOff x="0" y="0"/>
            <a:chExt cx="1172142" cy="2928046"/>
          </a:xfrm>
        </p:grpSpPr>
        <p:sp>
          <p:nvSpPr>
            <p:cNvPr name="Freeform 4" id="4"/>
            <p:cNvSpPr/>
            <p:nvPr/>
          </p:nvSpPr>
          <p:spPr>
            <a:xfrm flipH="false" flipV="false" rot="0">
              <a:off x="0" y="0"/>
              <a:ext cx="1172142" cy="2928046"/>
            </a:xfrm>
            <a:custGeom>
              <a:avLst/>
              <a:gdLst/>
              <a:ahLst/>
              <a:cxnLst/>
              <a:rect r="r" b="b" t="t" l="l"/>
              <a:pathLst>
                <a:path h="2928046" w="1172142">
                  <a:moveTo>
                    <a:pt x="0" y="0"/>
                  </a:moveTo>
                  <a:lnTo>
                    <a:pt x="1172142" y="0"/>
                  </a:lnTo>
                  <a:lnTo>
                    <a:pt x="1172142" y="2928046"/>
                  </a:lnTo>
                  <a:lnTo>
                    <a:pt x="0" y="2928046"/>
                  </a:lnTo>
                  <a:close/>
                </a:path>
              </a:pathLst>
            </a:custGeom>
            <a:solidFill>
              <a:srgbClr val="593C8F"/>
            </a:solidFill>
          </p:spPr>
        </p:sp>
        <p:sp>
          <p:nvSpPr>
            <p:cNvPr name="TextBox 5" id="5"/>
            <p:cNvSpPr txBox="true"/>
            <p:nvPr/>
          </p:nvSpPr>
          <p:spPr>
            <a:xfrm>
              <a:off x="0" y="-47625"/>
              <a:ext cx="1172142" cy="297567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921444" y="534370"/>
            <a:ext cx="2910098" cy="2878351"/>
          </a:xfrm>
          <a:custGeom>
            <a:avLst/>
            <a:gdLst/>
            <a:ahLst/>
            <a:cxnLst/>
            <a:rect r="r" b="b" t="t" l="l"/>
            <a:pathLst>
              <a:path h="2878351" w="2910098">
                <a:moveTo>
                  <a:pt x="0" y="0"/>
                </a:moveTo>
                <a:lnTo>
                  <a:pt x="2910097" y="0"/>
                </a:lnTo>
                <a:lnTo>
                  <a:pt x="2910097" y="2878351"/>
                </a:lnTo>
                <a:lnTo>
                  <a:pt x="0" y="2878351"/>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966410" y="1945473"/>
            <a:ext cx="5575541" cy="1467248"/>
          </a:xfrm>
          <a:custGeom>
            <a:avLst/>
            <a:gdLst/>
            <a:ahLst/>
            <a:cxnLst/>
            <a:rect r="r" b="b" t="t" l="l"/>
            <a:pathLst>
              <a:path h="1467248" w="5575541">
                <a:moveTo>
                  <a:pt x="0" y="0"/>
                </a:moveTo>
                <a:lnTo>
                  <a:pt x="5575541" y="0"/>
                </a:lnTo>
                <a:lnTo>
                  <a:pt x="5575541" y="1467248"/>
                </a:lnTo>
                <a:lnTo>
                  <a:pt x="0" y="1467248"/>
                </a:lnTo>
                <a:lnTo>
                  <a:pt x="0" y="0"/>
                </a:lnTo>
                <a:close/>
              </a:path>
            </a:pathLst>
          </a:custGeom>
          <a:blipFill>
            <a:blip r:embed="rId5"/>
            <a:stretch>
              <a:fillRect l="0" t="0" r="0" b="0"/>
            </a:stretch>
          </a:blipFill>
        </p:spPr>
      </p:sp>
      <p:sp>
        <p:nvSpPr>
          <p:cNvPr name="Freeform 8" id="8"/>
          <p:cNvSpPr/>
          <p:nvPr/>
        </p:nvSpPr>
        <p:spPr>
          <a:xfrm flipH="false" flipV="false" rot="0">
            <a:off x="11671292" y="3157354"/>
            <a:ext cx="3250151" cy="2437613"/>
          </a:xfrm>
          <a:custGeom>
            <a:avLst/>
            <a:gdLst/>
            <a:ahLst/>
            <a:cxnLst/>
            <a:rect r="r" b="b" t="t" l="l"/>
            <a:pathLst>
              <a:path h="2437613" w="3250151">
                <a:moveTo>
                  <a:pt x="0" y="0"/>
                </a:moveTo>
                <a:lnTo>
                  <a:pt x="3250152" y="0"/>
                </a:lnTo>
                <a:lnTo>
                  <a:pt x="3250152" y="2437613"/>
                </a:lnTo>
                <a:lnTo>
                  <a:pt x="0" y="2437613"/>
                </a:lnTo>
                <a:lnTo>
                  <a:pt x="0" y="0"/>
                </a:lnTo>
                <a:close/>
              </a:path>
            </a:pathLst>
          </a:custGeom>
          <a:blipFill>
            <a:blip r:embed="rId6"/>
            <a:stretch>
              <a:fillRect l="0" t="0" r="0" b="0"/>
            </a:stretch>
          </a:blipFill>
        </p:spPr>
      </p:sp>
      <p:sp>
        <p:nvSpPr>
          <p:cNvPr name="Freeform 9" id="9"/>
          <p:cNvSpPr/>
          <p:nvPr/>
        </p:nvSpPr>
        <p:spPr>
          <a:xfrm flipH="false" flipV="false" rot="0">
            <a:off x="13633952" y="6645677"/>
            <a:ext cx="3215654" cy="2411741"/>
          </a:xfrm>
          <a:custGeom>
            <a:avLst/>
            <a:gdLst/>
            <a:ahLst/>
            <a:cxnLst/>
            <a:rect r="r" b="b" t="t" l="l"/>
            <a:pathLst>
              <a:path h="2411741" w="3215654">
                <a:moveTo>
                  <a:pt x="0" y="0"/>
                </a:moveTo>
                <a:lnTo>
                  <a:pt x="3215654" y="0"/>
                </a:lnTo>
                <a:lnTo>
                  <a:pt x="3215654" y="2411741"/>
                </a:lnTo>
                <a:lnTo>
                  <a:pt x="0" y="2411741"/>
                </a:lnTo>
                <a:lnTo>
                  <a:pt x="0" y="0"/>
                </a:lnTo>
                <a:close/>
              </a:path>
            </a:pathLst>
          </a:custGeom>
          <a:blipFill>
            <a:blip r:embed="rId7"/>
            <a:stretch>
              <a:fillRect l="0" t="0" r="0" b="0"/>
            </a:stretch>
          </a:blipFill>
        </p:spPr>
      </p:sp>
      <p:sp>
        <p:nvSpPr>
          <p:cNvPr name="TextBox 10" id="10"/>
          <p:cNvSpPr txBox="true"/>
          <p:nvPr/>
        </p:nvSpPr>
        <p:spPr>
          <a:xfrm rot="0">
            <a:off x="3966410" y="4014117"/>
            <a:ext cx="6914455" cy="1926709"/>
          </a:xfrm>
          <a:prstGeom prst="rect">
            <a:avLst/>
          </a:prstGeom>
        </p:spPr>
        <p:txBody>
          <a:bodyPr anchor="t" rtlCol="false" tIns="0" lIns="0" bIns="0" rIns="0">
            <a:spAutoFit/>
          </a:bodyPr>
          <a:lstStyle/>
          <a:p>
            <a:pPr algn="l">
              <a:lnSpc>
                <a:spcPts val="7747"/>
              </a:lnSpc>
            </a:pPr>
            <a:r>
              <a:rPr lang="en-US" sz="5534" b="true">
                <a:solidFill>
                  <a:srgbClr val="593C8F"/>
                </a:solidFill>
                <a:latin typeface="Oswald Bold"/>
                <a:ea typeface="Oswald Bold"/>
                <a:cs typeface="Oswald Bold"/>
                <a:sym typeface="Oswald Bold"/>
              </a:rPr>
              <a:t>WELCOME</a:t>
            </a:r>
          </a:p>
          <a:p>
            <a:pPr algn="l">
              <a:lnSpc>
                <a:spcPts val="7747"/>
              </a:lnSpc>
              <a:spcBef>
                <a:spcPct val="0"/>
              </a:spcBef>
            </a:pPr>
            <a:r>
              <a:rPr lang="en-US" b="true" sz="5534">
                <a:solidFill>
                  <a:srgbClr val="593C8F"/>
                </a:solidFill>
                <a:latin typeface="Oswald Bold"/>
                <a:ea typeface="Oswald Bold"/>
                <a:cs typeface="Oswald Bold"/>
                <a:sym typeface="Oswald Bold"/>
              </a:rPr>
              <a:t>SE-532 PRESENTATION</a:t>
            </a:r>
          </a:p>
        </p:txBody>
      </p:sp>
      <p:sp>
        <p:nvSpPr>
          <p:cNvPr name="TextBox 11" id="11"/>
          <p:cNvSpPr txBox="true"/>
          <p:nvPr/>
        </p:nvSpPr>
        <p:spPr>
          <a:xfrm rot="0">
            <a:off x="3966410" y="6569477"/>
            <a:ext cx="6459370" cy="1326825"/>
          </a:xfrm>
          <a:prstGeom prst="rect">
            <a:avLst/>
          </a:prstGeom>
        </p:spPr>
        <p:txBody>
          <a:bodyPr anchor="t" rtlCol="false" tIns="0" lIns="0" bIns="0" rIns="0">
            <a:spAutoFit/>
          </a:bodyPr>
          <a:lstStyle/>
          <a:p>
            <a:pPr algn="l">
              <a:lnSpc>
                <a:spcPts val="5302"/>
              </a:lnSpc>
            </a:pPr>
            <a:r>
              <a:rPr lang="en-US" sz="3787" b="true">
                <a:solidFill>
                  <a:srgbClr val="593C8F"/>
                </a:solidFill>
                <a:latin typeface="Oswald Bold"/>
                <a:ea typeface="Oswald Bold"/>
                <a:cs typeface="Oswald Bold"/>
                <a:sym typeface="Oswald Bold"/>
              </a:rPr>
              <a:t>PROJECT ABOUT</a:t>
            </a:r>
          </a:p>
          <a:p>
            <a:pPr algn="l">
              <a:lnSpc>
                <a:spcPts val="5302"/>
              </a:lnSpc>
              <a:spcBef>
                <a:spcPct val="0"/>
              </a:spcBef>
            </a:pPr>
            <a:r>
              <a:rPr lang="en-US" b="true" sz="3787">
                <a:solidFill>
                  <a:srgbClr val="593C8F"/>
                </a:solidFill>
                <a:latin typeface="Oswald Bold"/>
                <a:ea typeface="Oswald Bold"/>
                <a:cs typeface="Oswald Bold"/>
                <a:sym typeface="Oswald Bold"/>
              </a:rPr>
              <a:t>OBSTACLE AVOIDING VEHICLE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2162048" y="1490126"/>
            <a:ext cx="13963903" cy="7306748"/>
            <a:chOff x="0" y="0"/>
            <a:chExt cx="3677736" cy="1924411"/>
          </a:xfrm>
        </p:grpSpPr>
        <p:sp>
          <p:nvSpPr>
            <p:cNvPr name="Freeform 4" id="4"/>
            <p:cNvSpPr/>
            <p:nvPr/>
          </p:nvSpPr>
          <p:spPr>
            <a:xfrm flipH="false" flipV="false" rot="0">
              <a:off x="0" y="0"/>
              <a:ext cx="3677736" cy="1924411"/>
            </a:xfrm>
            <a:custGeom>
              <a:avLst/>
              <a:gdLst/>
              <a:ahLst/>
              <a:cxnLst/>
              <a:rect r="r" b="b" t="t" l="l"/>
              <a:pathLst>
                <a:path h="1924411" w="3677736">
                  <a:moveTo>
                    <a:pt x="28276" y="0"/>
                  </a:moveTo>
                  <a:lnTo>
                    <a:pt x="3649460" y="0"/>
                  </a:lnTo>
                  <a:cubicBezTo>
                    <a:pt x="3665077" y="0"/>
                    <a:pt x="3677736" y="12659"/>
                    <a:pt x="3677736" y="28276"/>
                  </a:cubicBezTo>
                  <a:lnTo>
                    <a:pt x="3677736" y="1896135"/>
                  </a:lnTo>
                  <a:cubicBezTo>
                    <a:pt x="3677736" y="1911752"/>
                    <a:pt x="3665077" y="1924411"/>
                    <a:pt x="3649460" y="1924411"/>
                  </a:cubicBezTo>
                  <a:lnTo>
                    <a:pt x="28276" y="1924411"/>
                  </a:lnTo>
                  <a:cubicBezTo>
                    <a:pt x="12659" y="1924411"/>
                    <a:pt x="0" y="1911752"/>
                    <a:pt x="0" y="1896135"/>
                  </a:cubicBezTo>
                  <a:lnTo>
                    <a:pt x="0" y="28276"/>
                  </a:lnTo>
                  <a:cubicBezTo>
                    <a:pt x="0" y="12659"/>
                    <a:pt x="12659" y="0"/>
                    <a:pt x="28276" y="0"/>
                  </a:cubicBezTo>
                  <a:close/>
                </a:path>
              </a:pathLst>
            </a:custGeom>
            <a:solidFill>
              <a:srgbClr val="593C8F"/>
            </a:solidFill>
          </p:spPr>
        </p:sp>
        <p:sp>
          <p:nvSpPr>
            <p:cNvPr name="TextBox 5" id="5"/>
            <p:cNvSpPr txBox="true"/>
            <p:nvPr/>
          </p:nvSpPr>
          <p:spPr>
            <a:xfrm>
              <a:off x="0" y="-47625"/>
              <a:ext cx="3677736" cy="197203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858375" y="3719199"/>
            <a:ext cx="10571249" cy="3909695"/>
          </a:xfrm>
          <a:prstGeom prst="rect">
            <a:avLst/>
          </a:prstGeom>
        </p:spPr>
        <p:txBody>
          <a:bodyPr anchor="t" rtlCol="false" tIns="0" lIns="0" bIns="0" rIns="0">
            <a:spAutoFit/>
          </a:bodyPr>
          <a:lstStyle/>
          <a:p>
            <a:pPr algn="just">
              <a:lnSpc>
                <a:spcPts val="4480"/>
              </a:lnSpc>
            </a:pPr>
            <a:r>
              <a:rPr lang="en-US" sz="3200">
                <a:solidFill>
                  <a:srgbClr val="FFFFFF"/>
                </a:solidFill>
                <a:latin typeface="Oswald"/>
                <a:ea typeface="Oswald"/>
                <a:cs typeface="Oswald"/>
                <a:sym typeface="Oswald"/>
              </a:rPr>
              <a:t>Our Obstacle Avoiding Vehicle is a simple and effective project that can move on its own by avoiding obstacles using sensors and a microcontroller. It has uses in areas like transportation and robotics. We faced some challenges, like making the sensors and motors work perfectly, but we overcame them. In the future, we can improve it with better technologies like GPS or advanced sensors.</a:t>
            </a:r>
          </a:p>
          <a:p>
            <a:pPr algn="just">
              <a:lnSpc>
                <a:spcPts val="4480"/>
              </a:lnSpc>
              <a:spcBef>
                <a:spcPct val="0"/>
              </a:spcBef>
            </a:pPr>
          </a:p>
        </p:txBody>
      </p:sp>
      <p:sp>
        <p:nvSpPr>
          <p:cNvPr name="TextBox 7" id="7"/>
          <p:cNvSpPr txBox="true"/>
          <p:nvPr/>
        </p:nvSpPr>
        <p:spPr>
          <a:xfrm rot="0">
            <a:off x="6242873" y="2197384"/>
            <a:ext cx="5802255" cy="927100"/>
          </a:xfrm>
          <a:prstGeom prst="rect">
            <a:avLst/>
          </a:prstGeom>
        </p:spPr>
        <p:txBody>
          <a:bodyPr anchor="t" rtlCol="false" tIns="0" lIns="0" bIns="0" rIns="0">
            <a:spAutoFit/>
          </a:bodyPr>
          <a:lstStyle/>
          <a:p>
            <a:pPr algn="ctr">
              <a:lnSpc>
                <a:spcPts val="7699"/>
              </a:lnSpc>
              <a:spcBef>
                <a:spcPct val="0"/>
              </a:spcBef>
            </a:pPr>
            <a:r>
              <a:rPr lang="en-US" sz="5499">
                <a:solidFill>
                  <a:srgbClr val="FFFFFE"/>
                </a:solidFill>
                <a:latin typeface="League Spartan"/>
                <a:ea typeface="League Spartan"/>
                <a:cs typeface="League Spartan"/>
                <a:sym typeface="League Spartan"/>
              </a:rPr>
              <a:t>CONCLUSION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651233" y="1545300"/>
            <a:ext cx="14985534" cy="7196401"/>
            <a:chOff x="0" y="0"/>
            <a:chExt cx="3946807" cy="1895348"/>
          </a:xfrm>
        </p:grpSpPr>
        <p:sp>
          <p:nvSpPr>
            <p:cNvPr name="Freeform 4" id="4"/>
            <p:cNvSpPr/>
            <p:nvPr/>
          </p:nvSpPr>
          <p:spPr>
            <a:xfrm flipH="false" flipV="false" rot="0">
              <a:off x="0" y="0"/>
              <a:ext cx="3946808" cy="1895348"/>
            </a:xfrm>
            <a:custGeom>
              <a:avLst/>
              <a:gdLst/>
              <a:ahLst/>
              <a:cxnLst/>
              <a:rect r="r" b="b" t="t" l="l"/>
              <a:pathLst>
                <a:path h="1895348" w="3946808">
                  <a:moveTo>
                    <a:pt x="26348" y="0"/>
                  </a:moveTo>
                  <a:lnTo>
                    <a:pt x="3920460" y="0"/>
                  </a:lnTo>
                  <a:cubicBezTo>
                    <a:pt x="3927447" y="0"/>
                    <a:pt x="3934149" y="2776"/>
                    <a:pt x="3939091" y="7717"/>
                  </a:cubicBezTo>
                  <a:cubicBezTo>
                    <a:pt x="3944032" y="12658"/>
                    <a:pt x="3946808" y="19360"/>
                    <a:pt x="3946808" y="26348"/>
                  </a:cubicBezTo>
                  <a:lnTo>
                    <a:pt x="3946808" y="1869000"/>
                  </a:lnTo>
                  <a:cubicBezTo>
                    <a:pt x="3946808" y="1875988"/>
                    <a:pt x="3944032" y="1882690"/>
                    <a:pt x="3939091" y="1887631"/>
                  </a:cubicBezTo>
                  <a:cubicBezTo>
                    <a:pt x="3934149" y="1892572"/>
                    <a:pt x="3927447" y="1895348"/>
                    <a:pt x="3920460" y="1895348"/>
                  </a:cubicBezTo>
                  <a:lnTo>
                    <a:pt x="26348" y="1895348"/>
                  </a:lnTo>
                  <a:cubicBezTo>
                    <a:pt x="19360" y="1895348"/>
                    <a:pt x="12658" y="1892572"/>
                    <a:pt x="7717" y="1887631"/>
                  </a:cubicBezTo>
                  <a:cubicBezTo>
                    <a:pt x="2776" y="1882690"/>
                    <a:pt x="0" y="1875988"/>
                    <a:pt x="0" y="1869000"/>
                  </a:cubicBezTo>
                  <a:lnTo>
                    <a:pt x="0" y="26348"/>
                  </a:lnTo>
                  <a:cubicBezTo>
                    <a:pt x="0" y="19360"/>
                    <a:pt x="2776" y="12658"/>
                    <a:pt x="7717" y="7717"/>
                  </a:cubicBezTo>
                  <a:cubicBezTo>
                    <a:pt x="12658" y="2776"/>
                    <a:pt x="19360" y="0"/>
                    <a:pt x="26348" y="0"/>
                  </a:cubicBezTo>
                  <a:close/>
                </a:path>
              </a:pathLst>
            </a:custGeom>
            <a:solidFill>
              <a:srgbClr val="593C8F"/>
            </a:solidFill>
          </p:spPr>
        </p:sp>
        <p:sp>
          <p:nvSpPr>
            <p:cNvPr name="TextBox 5" id="5"/>
            <p:cNvSpPr txBox="true"/>
            <p:nvPr/>
          </p:nvSpPr>
          <p:spPr>
            <a:xfrm>
              <a:off x="0" y="-47625"/>
              <a:ext cx="3946807" cy="194297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437518" y="3675186"/>
            <a:ext cx="1117233" cy="1117233"/>
          </a:xfrm>
          <a:custGeom>
            <a:avLst/>
            <a:gdLst/>
            <a:ahLst/>
            <a:cxnLst/>
            <a:rect r="r" b="b" t="t" l="l"/>
            <a:pathLst>
              <a:path h="1117233" w="1117233">
                <a:moveTo>
                  <a:pt x="0" y="0"/>
                </a:moveTo>
                <a:lnTo>
                  <a:pt x="1117233" y="0"/>
                </a:lnTo>
                <a:lnTo>
                  <a:pt x="1117233" y="1117233"/>
                </a:lnTo>
                <a:lnTo>
                  <a:pt x="0" y="11172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488472" y="5968099"/>
            <a:ext cx="1117233" cy="1117233"/>
          </a:xfrm>
          <a:custGeom>
            <a:avLst/>
            <a:gdLst/>
            <a:ahLst/>
            <a:cxnLst/>
            <a:rect r="r" b="b" t="t" l="l"/>
            <a:pathLst>
              <a:path h="1117233" w="1117233">
                <a:moveTo>
                  <a:pt x="0" y="0"/>
                </a:moveTo>
                <a:lnTo>
                  <a:pt x="1117233" y="0"/>
                </a:lnTo>
                <a:lnTo>
                  <a:pt x="1117233" y="1117233"/>
                </a:lnTo>
                <a:lnTo>
                  <a:pt x="0" y="11172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8" id="8"/>
          <p:cNvPicPr>
            <a:picLocks noChangeAspect="true"/>
          </p:cNvPicPr>
          <p:nvPr/>
        </p:nvPicPr>
        <p:blipFill>
          <a:blip r:embed="rId5"/>
          <a:srcRect l="0" t="0" r="0" b="0"/>
          <a:stretch>
            <a:fillRect/>
          </a:stretch>
        </p:blipFill>
        <p:spPr>
          <a:xfrm flipH="false" flipV="false" rot="0">
            <a:off x="10271703" y="3150011"/>
            <a:ext cx="3504053" cy="3935321"/>
          </a:xfrm>
          <a:prstGeom prst="rect">
            <a:avLst/>
          </a:prstGeom>
        </p:spPr>
      </p:pic>
      <p:sp>
        <p:nvSpPr>
          <p:cNvPr name="TextBox 9" id="9"/>
          <p:cNvSpPr txBox="true"/>
          <p:nvPr/>
        </p:nvSpPr>
        <p:spPr>
          <a:xfrm rot="0">
            <a:off x="4691076" y="3938527"/>
            <a:ext cx="4452924" cy="523875"/>
          </a:xfrm>
          <a:prstGeom prst="rect">
            <a:avLst/>
          </a:prstGeom>
        </p:spPr>
        <p:txBody>
          <a:bodyPr anchor="t" rtlCol="false" tIns="0" lIns="0" bIns="0" rIns="0">
            <a:spAutoFit/>
          </a:bodyPr>
          <a:lstStyle/>
          <a:p>
            <a:pPr algn="l">
              <a:lnSpc>
                <a:spcPts val="4200"/>
              </a:lnSpc>
              <a:spcBef>
                <a:spcPct val="0"/>
              </a:spcBef>
            </a:pPr>
            <a:r>
              <a:rPr lang="en-US" sz="3000" u="sng">
                <a:solidFill>
                  <a:srgbClr val="FFFFFE"/>
                </a:solidFill>
                <a:latin typeface="Archivo Black"/>
                <a:ea typeface="Archivo Black"/>
                <a:cs typeface="Archivo Black"/>
                <a:sym typeface="Archivo Black"/>
                <a:hlinkClick r:id="rId6" tooltip="https://dpaste.org/7dAOM"/>
              </a:rPr>
              <a:t>Source_Code_Link</a:t>
            </a:r>
          </a:p>
        </p:txBody>
      </p:sp>
      <p:sp>
        <p:nvSpPr>
          <p:cNvPr name="TextBox 10" id="10"/>
          <p:cNvSpPr txBox="true"/>
          <p:nvPr/>
        </p:nvSpPr>
        <p:spPr>
          <a:xfrm rot="0">
            <a:off x="3488472" y="2470029"/>
            <a:ext cx="6483657" cy="854076"/>
          </a:xfrm>
          <a:prstGeom prst="rect">
            <a:avLst/>
          </a:prstGeom>
        </p:spPr>
        <p:txBody>
          <a:bodyPr anchor="t" rtlCol="false" tIns="0" lIns="0" bIns="0" rIns="0">
            <a:spAutoFit/>
          </a:bodyPr>
          <a:lstStyle/>
          <a:p>
            <a:pPr algn="just">
              <a:lnSpc>
                <a:spcPts val="6999"/>
              </a:lnSpc>
              <a:spcBef>
                <a:spcPct val="0"/>
              </a:spcBef>
            </a:pPr>
            <a:r>
              <a:rPr lang="en-US" sz="4999">
                <a:solidFill>
                  <a:srgbClr val="FFFFFF"/>
                </a:solidFill>
                <a:latin typeface="Oswald"/>
                <a:ea typeface="Oswald"/>
                <a:cs typeface="Oswald"/>
                <a:sym typeface="Oswald"/>
              </a:rPr>
              <a:t>SOURCE CODE</a:t>
            </a:r>
          </a:p>
        </p:txBody>
      </p:sp>
      <p:sp>
        <p:nvSpPr>
          <p:cNvPr name="TextBox 11" id="11"/>
          <p:cNvSpPr txBox="true"/>
          <p:nvPr/>
        </p:nvSpPr>
        <p:spPr>
          <a:xfrm rot="0">
            <a:off x="3488472" y="5022422"/>
            <a:ext cx="6483657" cy="854076"/>
          </a:xfrm>
          <a:prstGeom prst="rect">
            <a:avLst/>
          </a:prstGeom>
        </p:spPr>
        <p:txBody>
          <a:bodyPr anchor="t" rtlCol="false" tIns="0" lIns="0" bIns="0" rIns="0">
            <a:spAutoFit/>
          </a:bodyPr>
          <a:lstStyle/>
          <a:p>
            <a:pPr algn="just">
              <a:lnSpc>
                <a:spcPts val="6999"/>
              </a:lnSpc>
              <a:spcBef>
                <a:spcPct val="0"/>
              </a:spcBef>
            </a:pPr>
            <a:r>
              <a:rPr lang="en-US" sz="4999">
                <a:solidFill>
                  <a:srgbClr val="FFFFFF"/>
                </a:solidFill>
                <a:latin typeface="Oswald"/>
                <a:ea typeface="Oswald"/>
                <a:cs typeface="Oswald"/>
                <a:sym typeface="Oswald"/>
              </a:rPr>
              <a:t>TUTORIAL</a:t>
            </a:r>
          </a:p>
        </p:txBody>
      </p:sp>
      <p:sp>
        <p:nvSpPr>
          <p:cNvPr name="TextBox 12" id="12"/>
          <p:cNvSpPr txBox="true"/>
          <p:nvPr/>
        </p:nvSpPr>
        <p:spPr>
          <a:xfrm rot="0">
            <a:off x="4691076" y="6231441"/>
            <a:ext cx="3926327" cy="523875"/>
          </a:xfrm>
          <a:prstGeom prst="rect">
            <a:avLst/>
          </a:prstGeom>
        </p:spPr>
        <p:txBody>
          <a:bodyPr anchor="t" rtlCol="false" tIns="0" lIns="0" bIns="0" rIns="0">
            <a:spAutoFit/>
          </a:bodyPr>
          <a:lstStyle/>
          <a:p>
            <a:pPr algn="l">
              <a:lnSpc>
                <a:spcPts val="4200"/>
              </a:lnSpc>
              <a:spcBef>
                <a:spcPct val="0"/>
              </a:spcBef>
            </a:pPr>
            <a:r>
              <a:rPr lang="en-US" sz="3000" u="sng">
                <a:solidFill>
                  <a:srgbClr val="FFFFFE"/>
                </a:solidFill>
                <a:latin typeface="Archivo Black"/>
                <a:ea typeface="Archivo Black"/>
                <a:cs typeface="Archivo Black"/>
                <a:sym typeface="Archivo Black"/>
                <a:hlinkClick r:id="rId7" tooltip="https://docs.google.com/document/d/1qZrC0BpVPrkPd4dAYQbdGD33XvM8xHV3t-shBwxCI_Q/edit?tab=t.0#heading=h.ce1r4p25493k"/>
              </a:rPr>
              <a:t>Tutorial_Link</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39827" y="1701678"/>
            <a:ext cx="13408347" cy="7220136"/>
            <a:chOff x="0" y="0"/>
            <a:chExt cx="3531416" cy="1901599"/>
          </a:xfrm>
        </p:grpSpPr>
        <p:sp>
          <p:nvSpPr>
            <p:cNvPr name="Freeform 3" id="3"/>
            <p:cNvSpPr/>
            <p:nvPr/>
          </p:nvSpPr>
          <p:spPr>
            <a:xfrm flipH="false" flipV="false" rot="0">
              <a:off x="0" y="0"/>
              <a:ext cx="3531417" cy="1901599"/>
            </a:xfrm>
            <a:custGeom>
              <a:avLst/>
              <a:gdLst/>
              <a:ahLst/>
              <a:cxnLst/>
              <a:rect r="r" b="b" t="t" l="l"/>
              <a:pathLst>
                <a:path h="1901599" w="3531417">
                  <a:moveTo>
                    <a:pt x="29447" y="0"/>
                  </a:moveTo>
                  <a:lnTo>
                    <a:pt x="3501970" y="0"/>
                  </a:lnTo>
                  <a:cubicBezTo>
                    <a:pt x="3509779" y="0"/>
                    <a:pt x="3517269" y="3102"/>
                    <a:pt x="3522792" y="8625"/>
                  </a:cubicBezTo>
                  <a:cubicBezTo>
                    <a:pt x="3528314" y="14147"/>
                    <a:pt x="3531417" y="21637"/>
                    <a:pt x="3531417" y="29447"/>
                  </a:cubicBezTo>
                  <a:lnTo>
                    <a:pt x="3531417" y="1872152"/>
                  </a:lnTo>
                  <a:cubicBezTo>
                    <a:pt x="3531417" y="1879962"/>
                    <a:pt x="3528314" y="1887452"/>
                    <a:pt x="3522792" y="1892975"/>
                  </a:cubicBezTo>
                  <a:cubicBezTo>
                    <a:pt x="3517269" y="1898497"/>
                    <a:pt x="3509779" y="1901599"/>
                    <a:pt x="3501970" y="1901599"/>
                  </a:cubicBezTo>
                  <a:lnTo>
                    <a:pt x="29447" y="1901599"/>
                  </a:lnTo>
                  <a:cubicBezTo>
                    <a:pt x="21637" y="1901599"/>
                    <a:pt x="14147" y="1898497"/>
                    <a:pt x="8625" y="1892975"/>
                  </a:cubicBezTo>
                  <a:cubicBezTo>
                    <a:pt x="3102" y="1887452"/>
                    <a:pt x="0" y="1879962"/>
                    <a:pt x="0" y="1872152"/>
                  </a:cubicBezTo>
                  <a:lnTo>
                    <a:pt x="0" y="29447"/>
                  </a:lnTo>
                  <a:cubicBezTo>
                    <a:pt x="0" y="21637"/>
                    <a:pt x="3102" y="14147"/>
                    <a:pt x="8625" y="8625"/>
                  </a:cubicBezTo>
                  <a:cubicBezTo>
                    <a:pt x="14147" y="3102"/>
                    <a:pt x="21637" y="0"/>
                    <a:pt x="29447" y="0"/>
                  </a:cubicBezTo>
                  <a:close/>
                </a:path>
              </a:pathLst>
            </a:custGeom>
            <a:solidFill>
              <a:srgbClr val="593C8F"/>
            </a:solidFill>
          </p:spPr>
        </p:sp>
        <p:sp>
          <p:nvSpPr>
            <p:cNvPr name="TextBox 4" id="4"/>
            <p:cNvSpPr txBox="true"/>
            <p:nvPr/>
          </p:nvSpPr>
          <p:spPr>
            <a:xfrm>
              <a:off x="0" y="-38100"/>
              <a:ext cx="3531416" cy="1939699"/>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4169960" y="4426056"/>
            <a:ext cx="593619" cy="593619"/>
          </a:xfrm>
          <a:custGeom>
            <a:avLst/>
            <a:gdLst/>
            <a:ahLst/>
            <a:cxnLst/>
            <a:rect r="r" b="b" t="t" l="l"/>
            <a:pathLst>
              <a:path h="593619" w="593619">
                <a:moveTo>
                  <a:pt x="0" y="0"/>
                </a:moveTo>
                <a:lnTo>
                  <a:pt x="593618" y="0"/>
                </a:lnTo>
                <a:lnTo>
                  <a:pt x="593618" y="593619"/>
                </a:lnTo>
                <a:lnTo>
                  <a:pt x="0" y="5936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208798" y="5336552"/>
            <a:ext cx="593619" cy="593619"/>
          </a:xfrm>
          <a:custGeom>
            <a:avLst/>
            <a:gdLst/>
            <a:ahLst/>
            <a:cxnLst/>
            <a:rect r="r" b="b" t="t" l="l"/>
            <a:pathLst>
              <a:path h="593619" w="593619">
                <a:moveTo>
                  <a:pt x="0" y="0"/>
                </a:moveTo>
                <a:lnTo>
                  <a:pt x="593619" y="0"/>
                </a:lnTo>
                <a:lnTo>
                  <a:pt x="593619" y="593618"/>
                </a:lnTo>
                <a:lnTo>
                  <a:pt x="0" y="5936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231872" y="6244495"/>
            <a:ext cx="593619" cy="595106"/>
          </a:xfrm>
          <a:custGeom>
            <a:avLst/>
            <a:gdLst/>
            <a:ahLst/>
            <a:cxnLst/>
            <a:rect r="r" b="b" t="t" l="l"/>
            <a:pathLst>
              <a:path h="595106" w="593619">
                <a:moveTo>
                  <a:pt x="0" y="0"/>
                </a:moveTo>
                <a:lnTo>
                  <a:pt x="593619" y="0"/>
                </a:lnTo>
                <a:lnTo>
                  <a:pt x="593619" y="595107"/>
                </a:lnTo>
                <a:lnTo>
                  <a:pt x="0" y="595107"/>
                </a:lnTo>
                <a:lnTo>
                  <a:pt x="0" y="0"/>
                </a:lnTo>
                <a:close/>
              </a:path>
            </a:pathLst>
          </a:custGeom>
          <a:blipFill>
            <a:blip r:embed="rId6"/>
            <a:stretch>
              <a:fillRect l="0" t="0" r="0" b="0"/>
            </a:stretch>
          </a:blipFill>
        </p:spPr>
      </p:sp>
      <p:sp>
        <p:nvSpPr>
          <p:cNvPr name="Freeform 8" id="8"/>
          <p:cNvSpPr/>
          <p:nvPr/>
        </p:nvSpPr>
        <p:spPr>
          <a:xfrm flipH="false" flipV="false" rot="0">
            <a:off x="11255762" y="4583138"/>
            <a:ext cx="3080206" cy="3103482"/>
          </a:xfrm>
          <a:custGeom>
            <a:avLst/>
            <a:gdLst/>
            <a:ahLst/>
            <a:cxnLst/>
            <a:rect r="r" b="b" t="t" l="l"/>
            <a:pathLst>
              <a:path h="3103482" w="3080206">
                <a:moveTo>
                  <a:pt x="0" y="0"/>
                </a:moveTo>
                <a:lnTo>
                  <a:pt x="3080206" y="0"/>
                </a:lnTo>
                <a:lnTo>
                  <a:pt x="3080206" y="3103482"/>
                </a:lnTo>
                <a:lnTo>
                  <a:pt x="0" y="31034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4231872" y="7185102"/>
            <a:ext cx="608931" cy="608931"/>
          </a:xfrm>
          <a:custGeom>
            <a:avLst/>
            <a:gdLst/>
            <a:ahLst/>
            <a:cxnLst/>
            <a:rect r="r" b="b" t="t" l="l"/>
            <a:pathLst>
              <a:path h="608931" w="608931">
                <a:moveTo>
                  <a:pt x="0" y="0"/>
                </a:moveTo>
                <a:lnTo>
                  <a:pt x="608931" y="0"/>
                </a:lnTo>
                <a:lnTo>
                  <a:pt x="608931" y="608931"/>
                </a:lnTo>
                <a:lnTo>
                  <a:pt x="0" y="6089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5223894" y="4537152"/>
            <a:ext cx="4836990" cy="3149468"/>
          </a:xfrm>
          <a:prstGeom prst="rect">
            <a:avLst/>
          </a:prstGeom>
        </p:spPr>
        <p:txBody>
          <a:bodyPr anchor="t" rtlCol="false" tIns="0" lIns="0" bIns="0" rIns="0">
            <a:spAutoFit/>
          </a:bodyPr>
          <a:lstStyle/>
          <a:p>
            <a:pPr algn="l">
              <a:lnSpc>
                <a:spcPts val="3550"/>
              </a:lnSpc>
            </a:pPr>
            <a:r>
              <a:rPr lang="en-US" sz="2536">
                <a:solidFill>
                  <a:srgbClr val="FFFFFE"/>
                </a:solidFill>
                <a:latin typeface="League Spartan"/>
                <a:ea typeface="League Spartan"/>
                <a:cs typeface="League Spartan"/>
                <a:sym typeface="League Spartan"/>
              </a:rPr>
              <a:t>WWW.GOOGLE.COM</a:t>
            </a:r>
          </a:p>
          <a:p>
            <a:pPr algn="l">
              <a:lnSpc>
                <a:spcPts val="3550"/>
              </a:lnSpc>
            </a:pPr>
          </a:p>
          <a:p>
            <a:pPr algn="l">
              <a:lnSpc>
                <a:spcPts val="3550"/>
              </a:lnSpc>
            </a:pPr>
            <a:r>
              <a:rPr lang="en-US" sz="2536">
                <a:solidFill>
                  <a:srgbClr val="FFFFFE"/>
                </a:solidFill>
                <a:latin typeface="League Spartan"/>
                <a:ea typeface="League Spartan"/>
                <a:cs typeface="League Spartan"/>
                <a:sym typeface="League Spartan"/>
              </a:rPr>
              <a:t>Wikipedia.com</a:t>
            </a:r>
          </a:p>
          <a:p>
            <a:pPr algn="l">
              <a:lnSpc>
                <a:spcPts val="3550"/>
              </a:lnSpc>
            </a:pPr>
          </a:p>
          <a:p>
            <a:pPr algn="l">
              <a:lnSpc>
                <a:spcPts val="3550"/>
              </a:lnSpc>
            </a:pPr>
            <a:r>
              <a:rPr lang="en-US" sz="2536">
                <a:solidFill>
                  <a:srgbClr val="FFFFFE"/>
                </a:solidFill>
                <a:latin typeface="League Spartan"/>
                <a:ea typeface="League Spartan"/>
                <a:cs typeface="League Spartan"/>
                <a:sym typeface="League Spartan"/>
              </a:rPr>
              <a:t>Youtube.com</a:t>
            </a:r>
          </a:p>
          <a:p>
            <a:pPr algn="l">
              <a:lnSpc>
                <a:spcPts val="3550"/>
              </a:lnSpc>
            </a:pPr>
          </a:p>
          <a:p>
            <a:pPr algn="l">
              <a:lnSpc>
                <a:spcPts val="3550"/>
              </a:lnSpc>
              <a:spcBef>
                <a:spcPct val="0"/>
              </a:spcBef>
            </a:pPr>
            <a:r>
              <a:rPr lang="en-US" sz="2536">
                <a:solidFill>
                  <a:srgbClr val="FFFFFE"/>
                </a:solidFill>
                <a:latin typeface="League Spartan"/>
                <a:ea typeface="League Spartan"/>
                <a:cs typeface="League Spartan"/>
                <a:sym typeface="League Spartan"/>
              </a:rPr>
              <a:t>CHATGPT.COM</a:t>
            </a:r>
          </a:p>
        </p:txBody>
      </p:sp>
      <p:sp>
        <p:nvSpPr>
          <p:cNvPr name="TextBox 11" id="11"/>
          <p:cNvSpPr txBox="true"/>
          <p:nvPr/>
        </p:nvSpPr>
        <p:spPr>
          <a:xfrm rot="0">
            <a:off x="4022140" y="2765842"/>
            <a:ext cx="7475763" cy="1377949"/>
          </a:xfrm>
          <a:prstGeom prst="rect">
            <a:avLst/>
          </a:prstGeom>
        </p:spPr>
        <p:txBody>
          <a:bodyPr anchor="t" rtlCol="false" tIns="0" lIns="0" bIns="0" rIns="0">
            <a:spAutoFit/>
          </a:bodyPr>
          <a:lstStyle/>
          <a:p>
            <a:pPr algn="l">
              <a:lnSpc>
                <a:spcPts val="11200"/>
              </a:lnSpc>
              <a:spcBef>
                <a:spcPct val="0"/>
              </a:spcBef>
            </a:pPr>
            <a:r>
              <a:rPr lang="en-US" sz="8000">
                <a:solidFill>
                  <a:srgbClr val="FFFFFE"/>
                </a:solidFill>
                <a:latin typeface="League Spartan"/>
                <a:ea typeface="League Spartan"/>
                <a:cs typeface="League Spartan"/>
                <a:sym typeface="League Spartan"/>
              </a:rPr>
              <a:t>REFERANCES </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439827" y="1533432"/>
            <a:ext cx="13408347" cy="7220136"/>
            <a:chOff x="0" y="0"/>
            <a:chExt cx="3531416" cy="1901599"/>
          </a:xfrm>
        </p:grpSpPr>
        <p:sp>
          <p:nvSpPr>
            <p:cNvPr name="Freeform 3" id="3"/>
            <p:cNvSpPr/>
            <p:nvPr/>
          </p:nvSpPr>
          <p:spPr>
            <a:xfrm flipH="false" flipV="false" rot="0">
              <a:off x="0" y="0"/>
              <a:ext cx="3531417" cy="1901599"/>
            </a:xfrm>
            <a:custGeom>
              <a:avLst/>
              <a:gdLst/>
              <a:ahLst/>
              <a:cxnLst/>
              <a:rect r="r" b="b" t="t" l="l"/>
              <a:pathLst>
                <a:path h="1901599" w="3531417">
                  <a:moveTo>
                    <a:pt x="29447" y="0"/>
                  </a:moveTo>
                  <a:lnTo>
                    <a:pt x="3501970" y="0"/>
                  </a:lnTo>
                  <a:cubicBezTo>
                    <a:pt x="3509779" y="0"/>
                    <a:pt x="3517269" y="3102"/>
                    <a:pt x="3522792" y="8625"/>
                  </a:cubicBezTo>
                  <a:cubicBezTo>
                    <a:pt x="3528314" y="14147"/>
                    <a:pt x="3531417" y="21637"/>
                    <a:pt x="3531417" y="29447"/>
                  </a:cubicBezTo>
                  <a:lnTo>
                    <a:pt x="3531417" y="1872152"/>
                  </a:lnTo>
                  <a:cubicBezTo>
                    <a:pt x="3531417" y="1879962"/>
                    <a:pt x="3528314" y="1887452"/>
                    <a:pt x="3522792" y="1892975"/>
                  </a:cubicBezTo>
                  <a:cubicBezTo>
                    <a:pt x="3517269" y="1898497"/>
                    <a:pt x="3509779" y="1901599"/>
                    <a:pt x="3501970" y="1901599"/>
                  </a:cubicBezTo>
                  <a:lnTo>
                    <a:pt x="29447" y="1901599"/>
                  </a:lnTo>
                  <a:cubicBezTo>
                    <a:pt x="21637" y="1901599"/>
                    <a:pt x="14147" y="1898497"/>
                    <a:pt x="8625" y="1892975"/>
                  </a:cubicBezTo>
                  <a:cubicBezTo>
                    <a:pt x="3102" y="1887452"/>
                    <a:pt x="0" y="1879962"/>
                    <a:pt x="0" y="1872152"/>
                  </a:cubicBezTo>
                  <a:lnTo>
                    <a:pt x="0" y="29447"/>
                  </a:lnTo>
                  <a:cubicBezTo>
                    <a:pt x="0" y="21637"/>
                    <a:pt x="3102" y="14147"/>
                    <a:pt x="8625" y="8625"/>
                  </a:cubicBezTo>
                  <a:cubicBezTo>
                    <a:pt x="14147" y="3102"/>
                    <a:pt x="21637" y="0"/>
                    <a:pt x="29447" y="0"/>
                  </a:cubicBezTo>
                  <a:close/>
                </a:path>
              </a:pathLst>
            </a:custGeom>
            <a:solidFill>
              <a:srgbClr val="593C8F"/>
            </a:solidFill>
          </p:spPr>
        </p:sp>
        <p:sp>
          <p:nvSpPr>
            <p:cNvPr name="TextBox 4" id="4"/>
            <p:cNvSpPr txBox="true"/>
            <p:nvPr/>
          </p:nvSpPr>
          <p:spPr>
            <a:xfrm>
              <a:off x="0" y="-38100"/>
              <a:ext cx="3531416" cy="1939699"/>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4072171" y="4373563"/>
            <a:ext cx="10143658" cy="1377949"/>
          </a:xfrm>
          <a:prstGeom prst="rect">
            <a:avLst/>
          </a:prstGeom>
        </p:spPr>
        <p:txBody>
          <a:bodyPr anchor="t" rtlCol="false" tIns="0" lIns="0" bIns="0" rIns="0">
            <a:spAutoFit/>
          </a:bodyPr>
          <a:lstStyle/>
          <a:p>
            <a:pPr algn="ctr">
              <a:lnSpc>
                <a:spcPts val="11200"/>
              </a:lnSpc>
              <a:spcBef>
                <a:spcPct val="0"/>
              </a:spcBef>
            </a:pPr>
            <a:r>
              <a:rPr lang="en-US" sz="8000">
                <a:solidFill>
                  <a:srgbClr val="FFFFFE"/>
                </a:solidFill>
                <a:latin typeface="League Spartan"/>
                <a:ea typeface="League Spartan"/>
                <a:cs typeface="League Spartan"/>
                <a:sym typeface="League Spartan"/>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590430" y="-334671"/>
            <a:ext cx="9430136" cy="12257877"/>
            <a:chOff x="0" y="0"/>
            <a:chExt cx="2483657" cy="3228412"/>
          </a:xfrm>
        </p:grpSpPr>
        <p:sp>
          <p:nvSpPr>
            <p:cNvPr name="Freeform 4" id="4"/>
            <p:cNvSpPr/>
            <p:nvPr/>
          </p:nvSpPr>
          <p:spPr>
            <a:xfrm flipH="false" flipV="false" rot="0">
              <a:off x="0" y="0"/>
              <a:ext cx="2483657" cy="3228412"/>
            </a:xfrm>
            <a:custGeom>
              <a:avLst/>
              <a:gdLst/>
              <a:ahLst/>
              <a:cxnLst/>
              <a:rect r="r" b="b" t="t" l="l"/>
              <a:pathLst>
                <a:path h="3228412" w="2483657">
                  <a:moveTo>
                    <a:pt x="0" y="0"/>
                  </a:moveTo>
                  <a:lnTo>
                    <a:pt x="2483657" y="0"/>
                  </a:lnTo>
                  <a:lnTo>
                    <a:pt x="2483657" y="3228412"/>
                  </a:lnTo>
                  <a:lnTo>
                    <a:pt x="0" y="3228412"/>
                  </a:lnTo>
                  <a:close/>
                </a:path>
              </a:pathLst>
            </a:custGeom>
            <a:solidFill>
              <a:srgbClr val="593C8F"/>
            </a:solidFill>
          </p:spPr>
        </p:sp>
        <p:sp>
          <p:nvSpPr>
            <p:cNvPr name="TextBox 5" id="5"/>
            <p:cNvSpPr txBox="true"/>
            <p:nvPr/>
          </p:nvSpPr>
          <p:spPr>
            <a:xfrm>
              <a:off x="0" y="-47625"/>
              <a:ext cx="2483657" cy="327603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645029" y="1028700"/>
            <a:ext cx="5873877" cy="8229600"/>
          </a:xfrm>
          <a:custGeom>
            <a:avLst/>
            <a:gdLst/>
            <a:ahLst/>
            <a:cxnLst/>
            <a:rect r="r" b="b" t="t" l="l"/>
            <a:pathLst>
              <a:path h="8229600" w="5873877">
                <a:moveTo>
                  <a:pt x="0" y="0"/>
                </a:moveTo>
                <a:lnTo>
                  <a:pt x="5873877" y="0"/>
                </a:lnTo>
                <a:lnTo>
                  <a:pt x="5873877" y="8229600"/>
                </a:lnTo>
                <a:lnTo>
                  <a:pt x="0" y="8229600"/>
                </a:lnTo>
                <a:lnTo>
                  <a:pt x="0" y="0"/>
                </a:lnTo>
                <a:close/>
              </a:path>
            </a:pathLst>
          </a:custGeom>
          <a:blipFill>
            <a:blip r:embed="rId3"/>
            <a:stretch>
              <a:fillRect l="0" t="0" r="0" b="0"/>
            </a:stretch>
          </a:blipFill>
        </p:spPr>
      </p:sp>
      <p:sp>
        <p:nvSpPr>
          <p:cNvPr name="TextBox 7" id="7"/>
          <p:cNvSpPr txBox="true"/>
          <p:nvPr/>
        </p:nvSpPr>
        <p:spPr>
          <a:xfrm rot="0">
            <a:off x="1333678" y="3077701"/>
            <a:ext cx="6852465" cy="927100"/>
          </a:xfrm>
          <a:prstGeom prst="rect">
            <a:avLst/>
          </a:prstGeom>
        </p:spPr>
        <p:txBody>
          <a:bodyPr anchor="t" rtlCol="false" tIns="0" lIns="0" bIns="0" rIns="0">
            <a:spAutoFit/>
          </a:bodyPr>
          <a:lstStyle/>
          <a:p>
            <a:pPr algn="l">
              <a:lnSpc>
                <a:spcPts val="7699"/>
              </a:lnSpc>
              <a:spcBef>
                <a:spcPct val="0"/>
              </a:spcBef>
            </a:pPr>
            <a:r>
              <a:rPr lang="en-US" sz="5499">
                <a:solidFill>
                  <a:srgbClr val="FFFFFF"/>
                </a:solidFill>
                <a:latin typeface="League Spartan"/>
                <a:ea typeface="League Spartan"/>
                <a:cs typeface="League Spartan"/>
                <a:sym typeface="League Spartan"/>
              </a:rPr>
              <a:t>SUBMITTED TO</a:t>
            </a:r>
          </a:p>
        </p:txBody>
      </p:sp>
      <p:sp>
        <p:nvSpPr>
          <p:cNvPr name="TextBox 8" id="8"/>
          <p:cNvSpPr txBox="true"/>
          <p:nvPr/>
        </p:nvSpPr>
        <p:spPr>
          <a:xfrm rot="0">
            <a:off x="1333678" y="4294349"/>
            <a:ext cx="7052849" cy="2306955"/>
          </a:xfrm>
          <a:prstGeom prst="rect">
            <a:avLst/>
          </a:prstGeom>
        </p:spPr>
        <p:txBody>
          <a:bodyPr anchor="t" rtlCol="false" tIns="0" lIns="0" bIns="0" rIns="0">
            <a:spAutoFit/>
          </a:bodyPr>
          <a:lstStyle/>
          <a:p>
            <a:pPr algn="l">
              <a:lnSpc>
                <a:spcPts val="4620"/>
              </a:lnSpc>
            </a:pPr>
            <a:r>
              <a:rPr lang="en-US" sz="3300">
                <a:solidFill>
                  <a:srgbClr val="FFFFFF"/>
                </a:solidFill>
                <a:latin typeface="Oswald"/>
                <a:ea typeface="Oswald"/>
                <a:cs typeface="Oswald"/>
                <a:sym typeface="Oswald"/>
              </a:rPr>
              <a:t>Name: Md Hafizul Imran </a:t>
            </a:r>
          </a:p>
          <a:p>
            <a:pPr algn="l">
              <a:lnSpc>
                <a:spcPts val="4620"/>
              </a:lnSpc>
            </a:pPr>
            <a:r>
              <a:rPr lang="en-US" sz="3300">
                <a:solidFill>
                  <a:srgbClr val="FFFFFF"/>
                </a:solidFill>
                <a:latin typeface="Oswald"/>
                <a:ea typeface="Oswald"/>
                <a:cs typeface="Oswald"/>
                <a:sym typeface="Oswald"/>
              </a:rPr>
              <a:t>Designation: Senior Lecturer </a:t>
            </a:r>
          </a:p>
          <a:p>
            <a:pPr algn="l">
              <a:lnSpc>
                <a:spcPts val="4620"/>
              </a:lnSpc>
            </a:pPr>
            <a:r>
              <a:rPr lang="en-US" sz="3300">
                <a:solidFill>
                  <a:srgbClr val="FFFFFF"/>
                </a:solidFill>
                <a:latin typeface="Oswald"/>
                <a:ea typeface="Oswald"/>
                <a:cs typeface="Oswald"/>
                <a:sym typeface="Oswald"/>
              </a:rPr>
              <a:t>Department Of Software Engineering</a:t>
            </a:r>
          </a:p>
          <a:p>
            <a:pPr algn="l">
              <a:lnSpc>
                <a:spcPts val="4620"/>
              </a:lnSpc>
              <a:spcBef>
                <a:spcPct val="0"/>
              </a:spcBef>
            </a:pPr>
            <a:r>
              <a:rPr lang="en-US" sz="3300">
                <a:solidFill>
                  <a:srgbClr val="FFFFFF"/>
                </a:solidFill>
                <a:latin typeface="Oswald"/>
                <a:ea typeface="Oswald"/>
                <a:cs typeface="Oswald"/>
                <a:sym typeface="Oswald"/>
              </a:rPr>
              <a:t>Daffodil International University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79313" y="-730825"/>
            <a:ext cx="14676065" cy="12248244"/>
            <a:chOff x="0" y="0"/>
            <a:chExt cx="3865301" cy="3225875"/>
          </a:xfrm>
        </p:grpSpPr>
        <p:sp>
          <p:nvSpPr>
            <p:cNvPr name="Freeform 3" id="3"/>
            <p:cNvSpPr/>
            <p:nvPr/>
          </p:nvSpPr>
          <p:spPr>
            <a:xfrm flipH="false" flipV="false" rot="0">
              <a:off x="0" y="0"/>
              <a:ext cx="3865301" cy="3225875"/>
            </a:xfrm>
            <a:custGeom>
              <a:avLst/>
              <a:gdLst/>
              <a:ahLst/>
              <a:cxnLst/>
              <a:rect r="r" b="b" t="t" l="l"/>
              <a:pathLst>
                <a:path h="3225875" w="3865301">
                  <a:moveTo>
                    <a:pt x="0" y="0"/>
                  </a:moveTo>
                  <a:lnTo>
                    <a:pt x="3865301" y="0"/>
                  </a:lnTo>
                  <a:lnTo>
                    <a:pt x="3865301" y="3225875"/>
                  </a:lnTo>
                  <a:lnTo>
                    <a:pt x="0" y="3225875"/>
                  </a:lnTo>
                  <a:close/>
                </a:path>
              </a:pathLst>
            </a:custGeom>
            <a:solidFill>
              <a:srgbClr val="593C8F"/>
            </a:solidFill>
          </p:spPr>
        </p:sp>
        <p:sp>
          <p:nvSpPr>
            <p:cNvPr name="TextBox 4" id="4"/>
            <p:cNvSpPr txBox="true"/>
            <p:nvPr/>
          </p:nvSpPr>
          <p:spPr>
            <a:xfrm>
              <a:off x="0" y="-47625"/>
              <a:ext cx="3865301" cy="3273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317328" y="5143500"/>
            <a:ext cx="3714299" cy="2924166"/>
          </a:xfrm>
          <a:custGeom>
            <a:avLst/>
            <a:gdLst/>
            <a:ahLst/>
            <a:cxnLst/>
            <a:rect r="r" b="b" t="t" l="l"/>
            <a:pathLst>
              <a:path h="2924166" w="3714299">
                <a:moveTo>
                  <a:pt x="0" y="0"/>
                </a:moveTo>
                <a:lnTo>
                  <a:pt x="3714299" y="0"/>
                </a:lnTo>
                <a:lnTo>
                  <a:pt x="3714299" y="2924166"/>
                </a:lnTo>
                <a:lnTo>
                  <a:pt x="0" y="29241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22467" y="2638531"/>
            <a:ext cx="2752011" cy="927100"/>
          </a:xfrm>
          <a:prstGeom prst="rect">
            <a:avLst/>
          </a:prstGeom>
        </p:spPr>
        <p:txBody>
          <a:bodyPr anchor="t" rtlCol="false" tIns="0" lIns="0" bIns="0" rIns="0">
            <a:spAutoFit/>
          </a:bodyPr>
          <a:lstStyle/>
          <a:p>
            <a:pPr algn="l">
              <a:lnSpc>
                <a:spcPts val="7699"/>
              </a:lnSpc>
              <a:spcBef>
                <a:spcPct val="0"/>
              </a:spcBef>
            </a:pPr>
            <a:r>
              <a:rPr lang="en-US" b="true" sz="5499">
                <a:solidFill>
                  <a:srgbClr val="FFFFFE"/>
                </a:solidFill>
                <a:latin typeface="League Spartan"/>
                <a:ea typeface="League Spartan"/>
                <a:cs typeface="League Spartan"/>
                <a:sym typeface="League Spartan"/>
              </a:rPr>
              <a:t>ABOUT </a:t>
            </a:r>
          </a:p>
        </p:txBody>
      </p:sp>
      <p:sp>
        <p:nvSpPr>
          <p:cNvPr name="TextBox 7" id="7"/>
          <p:cNvSpPr txBox="true"/>
          <p:nvPr/>
        </p:nvSpPr>
        <p:spPr>
          <a:xfrm rot="0">
            <a:off x="1422467" y="3622781"/>
            <a:ext cx="5763816" cy="855345"/>
          </a:xfrm>
          <a:prstGeom prst="rect">
            <a:avLst/>
          </a:prstGeom>
        </p:spPr>
        <p:txBody>
          <a:bodyPr anchor="t" rtlCol="false" tIns="0" lIns="0" bIns="0" rIns="0">
            <a:spAutoFit/>
          </a:bodyPr>
          <a:lstStyle/>
          <a:p>
            <a:pPr algn="l">
              <a:lnSpc>
                <a:spcPts val="6540"/>
              </a:lnSpc>
            </a:pPr>
            <a:r>
              <a:rPr lang="en-US" sz="6000">
                <a:solidFill>
                  <a:srgbClr val="FFFFFE"/>
                </a:solidFill>
                <a:latin typeface="League Spartan"/>
                <a:ea typeface="League Spartan"/>
                <a:cs typeface="League Spartan"/>
                <a:sym typeface="League Spartan"/>
              </a:rPr>
              <a:t>Team noNerds</a:t>
            </a:r>
          </a:p>
        </p:txBody>
      </p:sp>
      <p:sp>
        <p:nvSpPr>
          <p:cNvPr name="TextBox 8" id="8"/>
          <p:cNvSpPr txBox="true"/>
          <p:nvPr/>
        </p:nvSpPr>
        <p:spPr>
          <a:xfrm rot="0">
            <a:off x="10823928" y="1248508"/>
            <a:ext cx="5985501" cy="7732835"/>
          </a:xfrm>
          <a:prstGeom prst="rect">
            <a:avLst/>
          </a:prstGeom>
        </p:spPr>
        <p:txBody>
          <a:bodyPr anchor="t" rtlCol="false" tIns="0" lIns="0" bIns="0" rIns="0">
            <a:spAutoFit/>
          </a:bodyPr>
          <a:lstStyle/>
          <a:p>
            <a:pPr algn="l">
              <a:lnSpc>
                <a:spcPts val="4361"/>
              </a:lnSpc>
              <a:spcBef>
                <a:spcPct val="0"/>
              </a:spcBef>
            </a:pPr>
            <a:r>
              <a:rPr lang="en-US" b="true" sz="3115">
                <a:solidFill>
                  <a:srgbClr val="593C8F"/>
                </a:solidFill>
                <a:latin typeface="Oswald Bold"/>
                <a:ea typeface="Oswald Bold"/>
                <a:cs typeface="Oswald Bold"/>
                <a:sym typeface="Oswald Bold"/>
              </a:rPr>
              <a:t>Name: Sanim Yousuf Fahim</a:t>
            </a:r>
          </a:p>
          <a:p>
            <a:pPr algn="l">
              <a:lnSpc>
                <a:spcPts val="4361"/>
              </a:lnSpc>
              <a:spcBef>
                <a:spcPct val="0"/>
              </a:spcBef>
            </a:pPr>
            <a:r>
              <a:rPr lang="en-US" b="true" sz="3115">
                <a:solidFill>
                  <a:srgbClr val="593C8F"/>
                </a:solidFill>
                <a:latin typeface="Oswald Bold"/>
                <a:ea typeface="Oswald Bold"/>
                <a:cs typeface="Oswald Bold"/>
                <a:sym typeface="Oswald Bold"/>
              </a:rPr>
              <a:t>ID : 0242310005341092</a:t>
            </a:r>
          </a:p>
          <a:p>
            <a:pPr algn="l">
              <a:lnSpc>
                <a:spcPts val="4361"/>
              </a:lnSpc>
              <a:spcBef>
                <a:spcPct val="0"/>
              </a:spcBef>
            </a:pPr>
          </a:p>
          <a:p>
            <a:pPr algn="l">
              <a:lnSpc>
                <a:spcPts val="4361"/>
              </a:lnSpc>
              <a:spcBef>
                <a:spcPct val="0"/>
              </a:spcBef>
            </a:pPr>
            <a:r>
              <a:rPr lang="en-US" b="true" sz="3115">
                <a:solidFill>
                  <a:srgbClr val="593C8F"/>
                </a:solidFill>
                <a:latin typeface="Oswald Bold"/>
                <a:ea typeface="Oswald Bold"/>
                <a:cs typeface="Oswald Bold"/>
                <a:sym typeface="Oswald Bold"/>
              </a:rPr>
              <a:t>Name: Sohan Ahemmed</a:t>
            </a:r>
          </a:p>
          <a:p>
            <a:pPr algn="l">
              <a:lnSpc>
                <a:spcPts val="4361"/>
              </a:lnSpc>
              <a:spcBef>
                <a:spcPct val="0"/>
              </a:spcBef>
            </a:pPr>
            <a:r>
              <a:rPr lang="en-US" b="true" sz="3115">
                <a:solidFill>
                  <a:srgbClr val="593C8F"/>
                </a:solidFill>
                <a:latin typeface="Oswald Bold"/>
                <a:ea typeface="Oswald Bold"/>
                <a:cs typeface="Oswald Bold"/>
                <a:sym typeface="Oswald Bold"/>
              </a:rPr>
              <a:t>ID : 0242310005341266</a:t>
            </a:r>
          </a:p>
          <a:p>
            <a:pPr algn="l">
              <a:lnSpc>
                <a:spcPts val="4361"/>
              </a:lnSpc>
              <a:spcBef>
                <a:spcPct val="0"/>
              </a:spcBef>
            </a:pPr>
          </a:p>
          <a:p>
            <a:pPr algn="l">
              <a:lnSpc>
                <a:spcPts val="4361"/>
              </a:lnSpc>
              <a:spcBef>
                <a:spcPct val="0"/>
              </a:spcBef>
            </a:pPr>
            <a:r>
              <a:rPr lang="en-US" b="true" sz="3115">
                <a:solidFill>
                  <a:srgbClr val="593C8F"/>
                </a:solidFill>
                <a:latin typeface="Oswald Bold"/>
                <a:ea typeface="Oswald Bold"/>
                <a:cs typeface="Oswald Bold"/>
                <a:sym typeface="Oswald Bold"/>
              </a:rPr>
              <a:t>Name: Niher Ronjon Pramanik</a:t>
            </a:r>
          </a:p>
          <a:p>
            <a:pPr algn="l">
              <a:lnSpc>
                <a:spcPts val="4361"/>
              </a:lnSpc>
              <a:spcBef>
                <a:spcPct val="0"/>
              </a:spcBef>
            </a:pPr>
            <a:r>
              <a:rPr lang="en-US" b="true" sz="3115">
                <a:solidFill>
                  <a:srgbClr val="593C8F"/>
                </a:solidFill>
                <a:latin typeface="Oswald Bold"/>
                <a:ea typeface="Oswald Bold"/>
                <a:cs typeface="Oswald Bold"/>
                <a:sym typeface="Oswald Bold"/>
              </a:rPr>
              <a:t>ID : 0242310005341102</a:t>
            </a:r>
          </a:p>
          <a:p>
            <a:pPr algn="l">
              <a:lnSpc>
                <a:spcPts val="4361"/>
              </a:lnSpc>
              <a:spcBef>
                <a:spcPct val="0"/>
              </a:spcBef>
            </a:pPr>
          </a:p>
          <a:p>
            <a:pPr algn="l">
              <a:lnSpc>
                <a:spcPts val="4361"/>
              </a:lnSpc>
              <a:spcBef>
                <a:spcPct val="0"/>
              </a:spcBef>
            </a:pPr>
            <a:r>
              <a:rPr lang="en-US" b="true" sz="3115">
                <a:solidFill>
                  <a:srgbClr val="593C8F"/>
                </a:solidFill>
                <a:latin typeface="Oswald Bold"/>
                <a:ea typeface="Oswald Bold"/>
                <a:cs typeface="Oswald Bold"/>
                <a:sym typeface="Oswald Bold"/>
              </a:rPr>
              <a:t>Name: Humayun Kabir</a:t>
            </a:r>
          </a:p>
          <a:p>
            <a:pPr algn="l">
              <a:lnSpc>
                <a:spcPts val="4361"/>
              </a:lnSpc>
              <a:spcBef>
                <a:spcPct val="0"/>
              </a:spcBef>
            </a:pPr>
            <a:r>
              <a:rPr lang="en-US" b="true" sz="3115">
                <a:solidFill>
                  <a:srgbClr val="593C8F"/>
                </a:solidFill>
                <a:latin typeface="Oswald Bold"/>
                <a:ea typeface="Oswald Bold"/>
                <a:cs typeface="Oswald Bold"/>
                <a:sym typeface="Oswald Bold"/>
              </a:rPr>
              <a:t>ID : 0242310005341085</a:t>
            </a:r>
          </a:p>
          <a:p>
            <a:pPr algn="l">
              <a:lnSpc>
                <a:spcPts val="4361"/>
              </a:lnSpc>
              <a:spcBef>
                <a:spcPct val="0"/>
              </a:spcBef>
            </a:pPr>
          </a:p>
          <a:p>
            <a:pPr algn="l">
              <a:lnSpc>
                <a:spcPts val="4361"/>
              </a:lnSpc>
              <a:spcBef>
                <a:spcPct val="0"/>
              </a:spcBef>
            </a:pPr>
            <a:r>
              <a:rPr lang="en-US" b="true" sz="3115">
                <a:solidFill>
                  <a:srgbClr val="593C8F"/>
                </a:solidFill>
                <a:latin typeface="Oswald Bold"/>
                <a:ea typeface="Oswald Bold"/>
                <a:cs typeface="Oswald Bold"/>
                <a:sym typeface="Oswald Bold"/>
              </a:rPr>
              <a:t>Md .Samiul Islam Saikat</a:t>
            </a:r>
          </a:p>
          <a:p>
            <a:pPr algn="l">
              <a:lnSpc>
                <a:spcPts val="4361"/>
              </a:lnSpc>
              <a:spcBef>
                <a:spcPct val="0"/>
              </a:spcBef>
            </a:pPr>
            <a:r>
              <a:rPr lang="en-US" b="true" sz="3115">
                <a:solidFill>
                  <a:srgbClr val="593C8F"/>
                </a:solidFill>
                <a:latin typeface="Oswald Bold"/>
                <a:ea typeface="Oswald Bold"/>
                <a:cs typeface="Oswald Bold"/>
                <a:sym typeface="Oswald Bold"/>
              </a:rPr>
              <a:t>ID : 0242310005341131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307906" y="-985439"/>
            <a:ext cx="10825399" cy="12257877"/>
            <a:chOff x="0" y="0"/>
            <a:chExt cx="2851134" cy="3228412"/>
          </a:xfrm>
        </p:grpSpPr>
        <p:sp>
          <p:nvSpPr>
            <p:cNvPr name="Freeform 4" id="4"/>
            <p:cNvSpPr/>
            <p:nvPr/>
          </p:nvSpPr>
          <p:spPr>
            <a:xfrm flipH="false" flipV="false" rot="0">
              <a:off x="0" y="0"/>
              <a:ext cx="2851134" cy="3228412"/>
            </a:xfrm>
            <a:custGeom>
              <a:avLst/>
              <a:gdLst/>
              <a:ahLst/>
              <a:cxnLst/>
              <a:rect r="r" b="b" t="t" l="l"/>
              <a:pathLst>
                <a:path h="3228412" w="2851134">
                  <a:moveTo>
                    <a:pt x="0" y="0"/>
                  </a:moveTo>
                  <a:lnTo>
                    <a:pt x="2851134" y="0"/>
                  </a:lnTo>
                  <a:lnTo>
                    <a:pt x="2851134" y="3228412"/>
                  </a:lnTo>
                  <a:lnTo>
                    <a:pt x="0" y="3228412"/>
                  </a:lnTo>
                  <a:close/>
                </a:path>
              </a:pathLst>
            </a:custGeom>
            <a:solidFill>
              <a:srgbClr val="593C8F"/>
            </a:solidFill>
          </p:spPr>
        </p:sp>
        <p:sp>
          <p:nvSpPr>
            <p:cNvPr name="TextBox 5" id="5"/>
            <p:cNvSpPr txBox="true"/>
            <p:nvPr/>
          </p:nvSpPr>
          <p:spPr>
            <a:xfrm>
              <a:off x="0" y="-47625"/>
              <a:ext cx="2851134" cy="327603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966159" y="1492475"/>
            <a:ext cx="5973180" cy="7302050"/>
          </a:xfrm>
          <a:custGeom>
            <a:avLst/>
            <a:gdLst/>
            <a:ahLst/>
            <a:cxnLst/>
            <a:rect r="r" b="b" t="t" l="l"/>
            <a:pathLst>
              <a:path h="7302050" w="5973180">
                <a:moveTo>
                  <a:pt x="0" y="0"/>
                </a:moveTo>
                <a:lnTo>
                  <a:pt x="5973180" y="0"/>
                </a:lnTo>
                <a:lnTo>
                  <a:pt x="5973180" y="7302050"/>
                </a:lnTo>
                <a:lnTo>
                  <a:pt x="0" y="7302050"/>
                </a:lnTo>
                <a:lnTo>
                  <a:pt x="0" y="0"/>
                </a:lnTo>
                <a:close/>
              </a:path>
            </a:pathLst>
          </a:custGeom>
          <a:blipFill>
            <a:blip r:embed="rId3"/>
            <a:stretch>
              <a:fillRect l="-74779" t="-6024" r="-71946" b="-9268"/>
            </a:stretch>
          </a:blipFill>
        </p:spPr>
      </p:sp>
      <p:sp>
        <p:nvSpPr>
          <p:cNvPr name="Freeform 7" id="7"/>
          <p:cNvSpPr/>
          <p:nvPr/>
        </p:nvSpPr>
        <p:spPr>
          <a:xfrm flipH="false" flipV="false" rot="0">
            <a:off x="1663267" y="6839869"/>
            <a:ext cx="2300827" cy="1807195"/>
          </a:xfrm>
          <a:custGeom>
            <a:avLst/>
            <a:gdLst/>
            <a:ahLst/>
            <a:cxnLst/>
            <a:rect r="r" b="b" t="t" l="l"/>
            <a:pathLst>
              <a:path h="1807195" w="2300827">
                <a:moveTo>
                  <a:pt x="0" y="0"/>
                </a:moveTo>
                <a:lnTo>
                  <a:pt x="2300827" y="0"/>
                </a:lnTo>
                <a:lnTo>
                  <a:pt x="2300827" y="1807194"/>
                </a:lnTo>
                <a:lnTo>
                  <a:pt x="0" y="18071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151041" y="6839869"/>
            <a:ext cx="1592157" cy="1954656"/>
          </a:xfrm>
          <a:custGeom>
            <a:avLst/>
            <a:gdLst/>
            <a:ahLst/>
            <a:cxnLst/>
            <a:rect r="r" b="b" t="t" l="l"/>
            <a:pathLst>
              <a:path h="1954656" w="1592157">
                <a:moveTo>
                  <a:pt x="0" y="0"/>
                </a:moveTo>
                <a:lnTo>
                  <a:pt x="1592157" y="0"/>
                </a:lnTo>
                <a:lnTo>
                  <a:pt x="1592157" y="1954656"/>
                </a:lnTo>
                <a:lnTo>
                  <a:pt x="0" y="19546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028700" y="1387700"/>
            <a:ext cx="2617470" cy="863600"/>
          </a:xfrm>
          <a:prstGeom prst="rect">
            <a:avLst/>
          </a:prstGeom>
        </p:spPr>
        <p:txBody>
          <a:bodyPr anchor="t" rtlCol="false" tIns="0" lIns="0" bIns="0" rIns="0">
            <a:spAutoFit/>
          </a:bodyPr>
          <a:lstStyle/>
          <a:p>
            <a:pPr algn="just">
              <a:lnSpc>
                <a:spcPts val="7000"/>
              </a:lnSpc>
              <a:spcBef>
                <a:spcPct val="0"/>
              </a:spcBef>
            </a:pPr>
            <a:r>
              <a:rPr lang="en-US" b="true" sz="5000">
                <a:solidFill>
                  <a:srgbClr val="FFFFFE"/>
                </a:solidFill>
                <a:latin typeface="Oswald Bold"/>
                <a:ea typeface="Oswald Bold"/>
                <a:cs typeface="Oswald Bold"/>
                <a:sym typeface="Oswald Bold"/>
              </a:rPr>
              <a:t>CONTENTS</a:t>
            </a:r>
          </a:p>
        </p:txBody>
      </p:sp>
      <p:sp>
        <p:nvSpPr>
          <p:cNvPr name="TextBox 10" id="10"/>
          <p:cNvSpPr txBox="true"/>
          <p:nvPr/>
        </p:nvSpPr>
        <p:spPr>
          <a:xfrm rot="0">
            <a:off x="1028700" y="2441876"/>
            <a:ext cx="6511472" cy="3347720"/>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FFFFFF"/>
                </a:solidFill>
                <a:latin typeface="Oswald"/>
                <a:ea typeface="Oswald"/>
                <a:cs typeface="Oswald"/>
                <a:sym typeface="Oswald"/>
              </a:rPr>
              <a:t>Introduction</a:t>
            </a:r>
          </a:p>
          <a:p>
            <a:pPr algn="just" marL="690881" indent="-345440" lvl="1">
              <a:lnSpc>
                <a:spcPts val="4480"/>
              </a:lnSpc>
              <a:buFont typeface="Arial"/>
              <a:buChar char="•"/>
            </a:pPr>
            <a:r>
              <a:rPr lang="en-US" sz="3200">
                <a:solidFill>
                  <a:srgbClr val="FFFFFF"/>
                </a:solidFill>
                <a:latin typeface="Oswald"/>
                <a:ea typeface="Oswald"/>
                <a:cs typeface="Oswald"/>
                <a:sym typeface="Oswald"/>
              </a:rPr>
              <a:t>System Design</a:t>
            </a:r>
          </a:p>
          <a:p>
            <a:pPr algn="just" marL="690881" indent="-345440" lvl="1">
              <a:lnSpc>
                <a:spcPts val="4480"/>
              </a:lnSpc>
              <a:buFont typeface="Arial"/>
              <a:buChar char="•"/>
            </a:pPr>
            <a:r>
              <a:rPr lang="en-US" sz="3200">
                <a:solidFill>
                  <a:srgbClr val="FFFFFF"/>
                </a:solidFill>
                <a:latin typeface="Oswald"/>
                <a:ea typeface="Oswald"/>
                <a:cs typeface="Oswald"/>
                <a:sym typeface="Oswald"/>
              </a:rPr>
              <a:t>Working Principle</a:t>
            </a:r>
          </a:p>
          <a:p>
            <a:pPr algn="just" marL="690881" indent="-345440" lvl="1">
              <a:lnSpc>
                <a:spcPts val="4480"/>
              </a:lnSpc>
              <a:buFont typeface="Arial"/>
              <a:buChar char="•"/>
            </a:pPr>
            <a:r>
              <a:rPr lang="en-US" sz="3200">
                <a:solidFill>
                  <a:srgbClr val="FFFFFF"/>
                </a:solidFill>
                <a:latin typeface="Oswald"/>
                <a:ea typeface="Oswald"/>
                <a:cs typeface="Oswald"/>
                <a:sym typeface="Oswald"/>
              </a:rPr>
              <a:t>Applications</a:t>
            </a:r>
          </a:p>
          <a:p>
            <a:pPr algn="just" marL="690881" indent="-345440" lvl="1">
              <a:lnSpc>
                <a:spcPts val="4480"/>
              </a:lnSpc>
              <a:buFont typeface="Arial"/>
              <a:buChar char="•"/>
            </a:pPr>
            <a:r>
              <a:rPr lang="en-US" sz="3200">
                <a:solidFill>
                  <a:srgbClr val="FFFFFF"/>
                </a:solidFill>
                <a:latin typeface="Oswald"/>
                <a:ea typeface="Oswald"/>
                <a:cs typeface="Oswald"/>
                <a:sym typeface="Oswald"/>
              </a:rPr>
              <a:t>Challenges and Solutions</a:t>
            </a:r>
          </a:p>
          <a:p>
            <a:pPr algn="just" marL="690881" indent="-345440" lvl="1">
              <a:lnSpc>
                <a:spcPts val="4480"/>
              </a:lnSpc>
              <a:spcBef>
                <a:spcPct val="0"/>
              </a:spcBef>
              <a:buFont typeface="Arial"/>
              <a:buChar char="•"/>
            </a:pPr>
            <a:r>
              <a:rPr lang="en-US" sz="3200">
                <a:solidFill>
                  <a:srgbClr val="FFFFFF"/>
                </a:solidFill>
                <a:latin typeface="Oswald"/>
                <a:ea typeface="Oswald"/>
                <a:cs typeface="Oswald"/>
                <a:sym typeface="Oswald"/>
              </a:rPr>
              <a:t>Conclusion and Future Scope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sp>
        <p:nvSpPr>
          <p:cNvPr name="Freeform 3" id="3"/>
          <p:cNvSpPr/>
          <p:nvPr/>
        </p:nvSpPr>
        <p:spPr>
          <a:xfrm flipH="false" flipV="false" rot="0">
            <a:off x="3003451" y="6310680"/>
            <a:ext cx="2769607" cy="2094515"/>
          </a:xfrm>
          <a:custGeom>
            <a:avLst/>
            <a:gdLst/>
            <a:ahLst/>
            <a:cxnLst/>
            <a:rect r="r" b="b" t="t" l="l"/>
            <a:pathLst>
              <a:path h="2094515" w="2769607">
                <a:moveTo>
                  <a:pt x="0" y="0"/>
                </a:moveTo>
                <a:lnTo>
                  <a:pt x="2769607" y="0"/>
                </a:lnTo>
                <a:lnTo>
                  <a:pt x="2769607" y="2094516"/>
                </a:lnTo>
                <a:lnTo>
                  <a:pt x="0" y="20945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325502" y="6032228"/>
            <a:ext cx="2328474" cy="2372968"/>
          </a:xfrm>
          <a:custGeom>
            <a:avLst/>
            <a:gdLst/>
            <a:ahLst/>
            <a:cxnLst/>
            <a:rect r="r" b="b" t="t" l="l"/>
            <a:pathLst>
              <a:path h="2372968" w="2328474">
                <a:moveTo>
                  <a:pt x="0" y="0"/>
                </a:moveTo>
                <a:lnTo>
                  <a:pt x="2328474" y="0"/>
                </a:lnTo>
                <a:lnTo>
                  <a:pt x="2328474" y="2372968"/>
                </a:lnTo>
                <a:lnTo>
                  <a:pt x="0" y="23729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369333" y="2762250"/>
            <a:ext cx="6659137" cy="2381250"/>
          </a:xfrm>
          <a:prstGeom prst="rect">
            <a:avLst/>
          </a:prstGeom>
        </p:spPr>
        <p:txBody>
          <a:bodyPr anchor="t" rtlCol="false" tIns="0" lIns="0" bIns="0" rIns="0">
            <a:spAutoFit/>
          </a:bodyPr>
          <a:lstStyle/>
          <a:p>
            <a:pPr algn="just">
              <a:lnSpc>
                <a:spcPts val="6299"/>
              </a:lnSpc>
              <a:spcBef>
                <a:spcPct val="0"/>
              </a:spcBef>
            </a:pPr>
            <a:r>
              <a:rPr lang="en-US" b="true" sz="4500">
                <a:solidFill>
                  <a:srgbClr val="593C8F"/>
                </a:solidFill>
                <a:latin typeface="Oswald Bold"/>
                <a:ea typeface="Oswald Bold"/>
                <a:cs typeface="Oswald Bold"/>
                <a:sym typeface="Oswald Bold"/>
              </a:rPr>
              <a:t>Definition:</a:t>
            </a:r>
          </a:p>
          <a:p>
            <a:pPr algn="just" marL="647700" indent="-323850" lvl="1">
              <a:lnSpc>
                <a:spcPts val="4200"/>
              </a:lnSpc>
              <a:buFont typeface="Arial"/>
              <a:buChar char="•"/>
            </a:pPr>
            <a:r>
              <a:rPr lang="en-US" sz="3000">
                <a:solidFill>
                  <a:srgbClr val="593C8F"/>
                </a:solidFill>
                <a:latin typeface="Oswald"/>
                <a:ea typeface="Oswald"/>
                <a:cs typeface="Oswald"/>
                <a:sym typeface="Oswald"/>
              </a:rPr>
              <a:t>An autonomous vehicle capable of detecting and avoiding obstacles in its path without human intervention.</a:t>
            </a:r>
          </a:p>
        </p:txBody>
      </p:sp>
      <p:sp>
        <p:nvSpPr>
          <p:cNvPr name="TextBox 6" id="6"/>
          <p:cNvSpPr txBox="true"/>
          <p:nvPr/>
        </p:nvSpPr>
        <p:spPr>
          <a:xfrm rot="0">
            <a:off x="5267682" y="885825"/>
            <a:ext cx="7752636" cy="1203325"/>
          </a:xfrm>
          <a:prstGeom prst="rect">
            <a:avLst/>
          </a:prstGeom>
        </p:spPr>
        <p:txBody>
          <a:bodyPr anchor="t" rtlCol="false" tIns="0" lIns="0" bIns="0" rIns="0">
            <a:spAutoFit/>
          </a:bodyPr>
          <a:lstStyle/>
          <a:p>
            <a:pPr algn="ctr">
              <a:lnSpc>
                <a:spcPts val="9799"/>
              </a:lnSpc>
              <a:spcBef>
                <a:spcPct val="0"/>
              </a:spcBef>
            </a:pPr>
            <a:r>
              <a:rPr lang="en-US" sz="6999">
                <a:solidFill>
                  <a:srgbClr val="593C8F"/>
                </a:solidFill>
                <a:latin typeface="Archivo Black"/>
                <a:ea typeface="Archivo Black"/>
                <a:cs typeface="Archivo Black"/>
                <a:sym typeface="Archivo Black"/>
              </a:rPr>
              <a:t>I</a:t>
            </a:r>
            <a:r>
              <a:rPr lang="en-US" sz="6999">
                <a:solidFill>
                  <a:srgbClr val="593C8F"/>
                </a:solidFill>
                <a:latin typeface="Archivo Black"/>
                <a:ea typeface="Archivo Black"/>
                <a:cs typeface="Archivo Black"/>
                <a:sym typeface="Archivo Black"/>
              </a:rPr>
              <a:t>NTRODUCTION</a:t>
            </a:r>
          </a:p>
        </p:txBody>
      </p:sp>
      <p:sp>
        <p:nvSpPr>
          <p:cNvPr name="TextBox 7" id="7"/>
          <p:cNvSpPr txBox="true"/>
          <p:nvPr/>
        </p:nvSpPr>
        <p:spPr>
          <a:xfrm rot="0">
            <a:off x="9537654" y="2762250"/>
            <a:ext cx="7226858" cy="2381250"/>
          </a:xfrm>
          <a:prstGeom prst="rect">
            <a:avLst/>
          </a:prstGeom>
        </p:spPr>
        <p:txBody>
          <a:bodyPr anchor="t" rtlCol="false" tIns="0" lIns="0" bIns="0" rIns="0">
            <a:spAutoFit/>
          </a:bodyPr>
          <a:lstStyle/>
          <a:p>
            <a:pPr algn="just">
              <a:lnSpc>
                <a:spcPts val="6299"/>
              </a:lnSpc>
              <a:spcBef>
                <a:spcPct val="0"/>
              </a:spcBef>
            </a:pPr>
            <a:r>
              <a:rPr lang="en-US" b="true" sz="4500">
                <a:solidFill>
                  <a:srgbClr val="593C8F"/>
                </a:solidFill>
                <a:latin typeface="Oswald Bold"/>
                <a:ea typeface="Oswald Bold"/>
                <a:cs typeface="Oswald Bold"/>
                <a:sym typeface="Oswald Bold"/>
              </a:rPr>
              <a:t>Obj</a:t>
            </a:r>
            <a:r>
              <a:rPr lang="en-US" b="true" sz="4500">
                <a:solidFill>
                  <a:srgbClr val="593C8F"/>
                </a:solidFill>
                <a:latin typeface="Oswald Bold"/>
                <a:ea typeface="Oswald Bold"/>
                <a:cs typeface="Oswald Bold"/>
                <a:sym typeface="Oswald Bold"/>
              </a:rPr>
              <a:t>ective:</a:t>
            </a:r>
          </a:p>
          <a:p>
            <a:pPr algn="just" marL="647700" indent="-323850" lvl="1">
              <a:lnSpc>
                <a:spcPts val="4200"/>
              </a:lnSpc>
              <a:buFont typeface="Arial"/>
              <a:buChar char="•"/>
            </a:pPr>
            <a:r>
              <a:rPr lang="en-US" sz="3000">
                <a:solidFill>
                  <a:srgbClr val="593C8F"/>
                </a:solidFill>
                <a:latin typeface="Oswald"/>
                <a:ea typeface="Oswald"/>
                <a:cs typeface="Oswald"/>
                <a:sym typeface="Oswald"/>
              </a:rPr>
              <a:t>De</a:t>
            </a:r>
            <a:r>
              <a:rPr lang="en-US" sz="3000">
                <a:solidFill>
                  <a:srgbClr val="593C8F"/>
                </a:solidFill>
                <a:latin typeface="Oswald"/>
                <a:ea typeface="Oswald"/>
                <a:cs typeface="Oswald"/>
                <a:sym typeface="Oswald"/>
              </a:rPr>
              <a:t>velop a cost-effective and efficient obstacle avoidance system.</a:t>
            </a:r>
          </a:p>
          <a:p>
            <a:pPr algn="just" marL="647700" indent="-323850" lvl="1">
              <a:lnSpc>
                <a:spcPts val="4200"/>
              </a:lnSpc>
              <a:buFont typeface="Arial"/>
              <a:buChar char="•"/>
            </a:pPr>
            <a:r>
              <a:rPr lang="en-US" sz="3000">
                <a:solidFill>
                  <a:srgbClr val="593C8F"/>
                </a:solidFill>
                <a:latin typeface="Oswald"/>
                <a:ea typeface="Oswald"/>
                <a:cs typeface="Oswald"/>
                <a:sym typeface="Oswald"/>
              </a:rPr>
              <a:t>Improve the safety and reliability of navigation.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8085752" y="-1339546"/>
            <a:ext cx="10825399" cy="12257877"/>
            <a:chOff x="0" y="0"/>
            <a:chExt cx="2851134" cy="3228412"/>
          </a:xfrm>
        </p:grpSpPr>
        <p:sp>
          <p:nvSpPr>
            <p:cNvPr name="Freeform 4" id="4"/>
            <p:cNvSpPr/>
            <p:nvPr/>
          </p:nvSpPr>
          <p:spPr>
            <a:xfrm flipH="false" flipV="false" rot="0">
              <a:off x="0" y="0"/>
              <a:ext cx="2851134" cy="3228412"/>
            </a:xfrm>
            <a:custGeom>
              <a:avLst/>
              <a:gdLst/>
              <a:ahLst/>
              <a:cxnLst/>
              <a:rect r="r" b="b" t="t" l="l"/>
              <a:pathLst>
                <a:path h="3228412" w="2851134">
                  <a:moveTo>
                    <a:pt x="0" y="0"/>
                  </a:moveTo>
                  <a:lnTo>
                    <a:pt x="2851134" y="0"/>
                  </a:lnTo>
                  <a:lnTo>
                    <a:pt x="2851134" y="3228412"/>
                  </a:lnTo>
                  <a:lnTo>
                    <a:pt x="0" y="3228412"/>
                  </a:lnTo>
                  <a:close/>
                </a:path>
              </a:pathLst>
            </a:custGeom>
            <a:solidFill>
              <a:srgbClr val="593C8F"/>
            </a:solidFill>
          </p:spPr>
        </p:sp>
        <p:sp>
          <p:nvSpPr>
            <p:cNvPr name="TextBox 5" id="5"/>
            <p:cNvSpPr txBox="true"/>
            <p:nvPr/>
          </p:nvSpPr>
          <p:spPr>
            <a:xfrm>
              <a:off x="0" y="-47625"/>
              <a:ext cx="2851134" cy="327603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65127" y="842955"/>
            <a:ext cx="3128452" cy="2346339"/>
          </a:xfrm>
          <a:custGeom>
            <a:avLst/>
            <a:gdLst/>
            <a:ahLst/>
            <a:cxnLst/>
            <a:rect r="r" b="b" t="t" l="l"/>
            <a:pathLst>
              <a:path h="2346339" w="3128452">
                <a:moveTo>
                  <a:pt x="0" y="0"/>
                </a:moveTo>
                <a:lnTo>
                  <a:pt x="3128452" y="0"/>
                </a:lnTo>
                <a:lnTo>
                  <a:pt x="3128452" y="2346340"/>
                </a:lnTo>
                <a:lnTo>
                  <a:pt x="0" y="2346340"/>
                </a:lnTo>
                <a:lnTo>
                  <a:pt x="0" y="0"/>
                </a:lnTo>
                <a:close/>
              </a:path>
            </a:pathLst>
          </a:custGeom>
          <a:blipFill>
            <a:blip r:embed="rId3"/>
            <a:stretch>
              <a:fillRect l="0" t="0" r="0" b="0"/>
            </a:stretch>
          </a:blipFill>
        </p:spPr>
      </p:sp>
      <p:sp>
        <p:nvSpPr>
          <p:cNvPr name="Freeform 7" id="7"/>
          <p:cNvSpPr/>
          <p:nvPr/>
        </p:nvSpPr>
        <p:spPr>
          <a:xfrm flipH="false" flipV="false" rot="-5400000">
            <a:off x="4563504" y="453915"/>
            <a:ext cx="2334239" cy="3112319"/>
          </a:xfrm>
          <a:custGeom>
            <a:avLst/>
            <a:gdLst/>
            <a:ahLst/>
            <a:cxnLst/>
            <a:rect r="r" b="b" t="t" l="l"/>
            <a:pathLst>
              <a:path h="3112319" w="2334239">
                <a:moveTo>
                  <a:pt x="0" y="0"/>
                </a:moveTo>
                <a:lnTo>
                  <a:pt x="2334238" y="0"/>
                </a:lnTo>
                <a:lnTo>
                  <a:pt x="2334238" y="3112319"/>
                </a:lnTo>
                <a:lnTo>
                  <a:pt x="0" y="3112319"/>
                </a:lnTo>
                <a:lnTo>
                  <a:pt x="0" y="0"/>
                </a:lnTo>
                <a:close/>
              </a:path>
            </a:pathLst>
          </a:custGeom>
          <a:blipFill>
            <a:blip r:embed="rId4"/>
            <a:stretch>
              <a:fillRect l="0" t="0" r="0" b="0"/>
            </a:stretch>
          </a:blipFill>
        </p:spPr>
      </p:sp>
      <p:sp>
        <p:nvSpPr>
          <p:cNvPr name="Freeform 8" id="8"/>
          <p:cNvSpPr/>
          <p:nvPr/>
        </p:nvSpPr>
        <p:spPr>
          <a:xfrm flipH="false" flipV="false" rot="5400000">
            <a:off x="837423" y="3554260"/>
            <a:ext cx="2383859" cy="3178479"/>
          </a:xfrm>
          <a:custGeom>
            <a:avLst/>
            <a:gdLst/>
            <a:ahLst/>
            <a:cxnLst/>
            <a:rect r="r" b="b" t="t" l="l"/>
            <a:pathLst>
              <a:path h="3178479" w="2383859">
                <a:moveTo>
                  <a:pt x="0" y="0"/>
                </a:moveTo>
                <a:lnTo>
                  <a:pt x="2383859" y="0"/>
                </a:lnTo>
                <a:lnTo>
                  <a:pt x="2383859" y="3178480"/>
                </a:lnTo>
                <a:lnTo>
                  <a:pt x="0" y="3178480"/>
                </a:lnTo>
                <a:lnTo>
                  <a:pt x="0" y="0"/>
                </a:lnTo>
                <a:close/>
              </a:path>
            </a:pathLst>
          </a:custGeom>
          <a:blipFill>
            <a:blip r:embed="rId5"/>
            <a:stretch>
              <a:fillRect l="0" t="0" r="0" b="0"/>
            </a:stretch>
          </a:blipFill>
        </p:spPr>
      </p:sp>
      <p:sp>
        <p:nvSpPr>
          <p:cNvPr name="Freeform 9" id="9"/>
          <p:cNvSpPr/>
          <p:nvPr/>
        </p:nvSpPr>
        <p:spPr>
          <a:xfrm flipH="false" flipV="false" rot="0">
            <a:off x="4174464" y="4054492"/>
            <a:ext cx="3041251" cy="2280938"/>
          </a:xfrm>
          <a:custGeom>
            <a:avLst/>
            <a:gdLst/>
            <a:ahLst/>
            <a:cxnLst/>
            <a:rect r="r" b="b" t="t" l="l"/>
            <a:pathLst>
              <a:path h="2280938" w="3041251">
                <a:moveTo>
                  <a:pt x="0" y="0"/>
                </a:moveTo>
                <a:lnTo>
                  <a:pt x="3041250" y="0"/>
                </a:lnTo>
                <a:lnTo>
                  <a:pt x="3041250" y="2280938"/>
                </a:lnTo>
                <a:lnTo>
                  <a:pt x="0" y="2280938"/>
                </a:lnTo>
                <a:lnTo>
                  <a:pt x="0" y="0"/>
                </a:lnTo>
                <a:close/>
              </a:path>
            </a:pathLst>
          </a:custGeom>
          <a:blipFill>
            <a:blip r:embed="rId6"/>
            <a:stretch>
              <a:fillRect l="0" t="0" r="0" b="0"/>
            </a:stretch>
          </a:blipFill>
        </p:spPr>
      </p:sp>
      <p:sp>
        <p:nvSpPr>
          <p:cNvPr name="Freeform 10" id="10"/>
          <p:cNvSpPr/>
          <p:nvPr/>
        </p:nvSpPr>
        <p:spPr>
          <a:xfrm flipH="false" flipV="false" rot="5400000">
            <a:off x="827455" y="6546904"/>
            <a:ext cx="2324054" cy="3098738"/>
          </a:xfrm>
          <a:custGeom>
            <a:avLst/>
            <a:gdLst/>
            <a:ahLst/>
            <a:cxnLst/>
            <a:rect r="r" b="b" t="t" l="l"/>
            <a:pathLst>
              <a:path h="3098738" w="2324054">
                <a:moveTo>
                  <a:pt x="0" y="0"/>
                </a:moveTo>
                <a:lnTo>
                  <a:pt x="2324054" y="0"/>
                </a:lnTo>
                <a:lnTo>
                  <a:pt x="2324054" y="3098738"/>
                </a:lnTo>
                <a:lnTo>
                  <a:pt x="0" y="3098738"/>
                </a:lnTo>
                <a:lnTo>
                  <a:pt x="0" y="0"/>
                </a:lnTo>
                <a:close/>
              </a:path>
            </a:pathLst>
          </a:custGeom>
          <a:blipFill>
            <a:blip r:embed="rId7"/>
            <a:stretch>
              <a:fillRect l="0" t="0" r="0" b="0"/>
            </a:stretch>
          </a:blipFill>
        </p:spPr>
      </p:sp>
      <p:sp>
        <p:nvSpPr>
          <p:cNvPr name="Freeform 11" id="11"/>
          <p:cNvSpPr/>
          <p:nvPr/>
        </p:nvSpPr>
        <p:spPr>
          <a:xfrm flipH="false" flipV="false" rot="5400000">
            <a:off x="4517069" y="6509587"/>
            <a:ext cx="2356039" cy="3141386"/>
          </a:xfrm>
          <a:custGeom>
            <a:avLst/>
            <a:gdLst/>
            <a:ahLst/>
            <a:cxnLst/>
            <a:rect r="r" b="b" t="t" l="l"/>
            <a:pathLst>
              <a:path h="3141386" w="2356039">
                <a:moveTo>
                  <a:pt x="0" y="0"/>
                </a:moveTo>
                <a:lnTo>
                  <a:pt x="2356040" y="0"/>
                </a:lnTo>
                <a:lnTo>
                  <a:pt x="2356040" y="3141386"/>
                </a:lnTo>
                <a:lnTo>
                  <a:pt x="0" y="3141386"/>
                </a:lnTo>
                <a:lnTo>
                  <a:pt x="0" y="0"/>
                </a:lnTo>
                <a:close/>
              </a:path>
            </a:pathLst>
          </a:custGeom>
          <a:blipFill>
            <a:blip r:embed="rId8"/>
            <a:stretch>
              <a:fillRect l="0" t="0" r="0" b="0"/>
            </a:stretch>
          </a:blipFill>
        </p:spPr>
      </p:sp>
      <p:sp>
        <p:nvSpPr>
          <p:cNvPr name="TextBox 12" id="12"/>
          <p:cNvSpPr txBox="true"/>
          <p:nvPr/>
        </p:nvSpPr>
        <p:spPr>
          <a:xfrm rot="0">
            <a:off x="9538747" y="2538730"/>
            <a:ext cx="7919409" cy="6719570"/>
          </a:xfrm>
          <a:prstGeom prst="rect">
            <a:avLst/>
          </a:prstGeom>
        </p:spPr>
        <p:txBody>
          <a:bodyPr anchor="t" rtlCol="false" tIns="0" lIns="0" bIns="0" rIns="0">
            <a:spAutoFit/>
          </a:bodyPr>
          <a:lstStyle/>
          <a:p>
            <a:pPr algn="just">
              <a:lnSpc>
                <a:spcPts val="4480"/>
              </a:lnSpc>
            </a:pPr>
            <a:r>
              <a:rPr lang="en-US" sz="3200">
                <a:solidFill>
                  <a:srgbClr val="FFFFFF"/>
                </a:solidFill>
                <a:latin typeface="Oswald"/>
                <a:ea typeface="Oswald"/>
                <a:cs typeface="Oswald"/>
                <a:sym typeface="Oswald"/>
              </a:rPr>
              <a:t>Components Used:</a:t>
            </a:r>
          </a:p>
          <a:p>
            <a:pPr algn="just" marL="1381761" indent="-460587" lvl="2">
              <a:lnSpc>
                <a:spcPts val="4480"/>
              </a:lnSpc>
              <a:buFont typeface="Arial"/>
              <a:buChar char="⚬"/>
            </a:pPr>
            <a:r>
              <a:rPr lang="en-US" sz="3200">
                <a:solidFill>
                  <a:srgbClr val="FFFFFF"/>
                </a:solidFill>
                <a:latin typeface="Oswald"/>
                <a:ea typeface="Oswald"/>
                <a:cs typeface="Oswald"/>
                <a:sym typeface="Oswald"/>
              </a:rPr>
              <a:t>Arduino Uno</a:t>
            </a:r>
          </a:p>
          <a:p>
            <a:pPr algn="just" marL="1381761" indent="-460587" lvl="2">
              <a:lnSpc>
                <a:spcPts val="4480"/>
              </a:lnSpc>
              <a:buFont typeface="Arial"/>
              <a:buChar char="⚬"/>
            </a:pPr>
            <a:r>
              <a:rPr lang="en-US" sz="3200">
                <a:solidFill>
                  <a:srgbClr val="FFFFFF"/>
                </a:solidFill>
                <a:latin typeface="Oswald"/>
                <a:ea typeface="Oswald"/>
                <a:cs typeface="Oswald"/>
                <a:sym typeface="Oswald"/>
              </a:rPr>
              <a:t>Breadboard Mini</a:t>
            </a:r>
          </a:p>
          <a:p>
            <a:pPr algn="just" marL="1381761" indent="-460587" lvl="2">
              <a:lnSpc>
                <a:spcPts val="4480"/>
              </a:lnSpc>
              <a:buFont typeface="Arial"/>
              <a:buChar char="⚬"/>
            </a:pPr>
            <a:r>
              <a:rPr lang="en-US" sz="3200">
                <a:solidFill>
                  <a:srgbClr val="FFFFFF"/>
                </a:solidFill>
                <a:latin typeface="Oswald"/>
                <a:ea typeface="Oswald"/>
                <a:cs typeface="Oswald"/>
                <a:sym typeface="Oswald"/>
              </a:rPr>
              <a:t>Motor Driver Module (L298N)</a:t>
            </a:r>
          </a:p>
          <a:p>
            <a:pPr algn="just" marL="1381761" indent="-460587" lvl="2">
              <a:lnSpc>
                <a:spcPts val="4480"/>
              </a:lnSpc>
              <a:buFont typeface="Arial"/>
              <a:buChar char="⚬"/>
            </a:pPr>
            <a:r>
              <a:rPr lang="en-US" sz="3200">
                <a:solidFill>
                  <a:srgbClr val="FFFFFF"/>
                </a:solidFill>
                <a:latin typeface="Oswald"/>
                <a:ea typeface="Oswald"/>
                <a:cs typeface="Oswald"/>
                <a:sym typeface="Oswald"/>
              </a:rPr>
              <a:t>Ultrasonic Sensor (HC-SR04)</a:t>
            </a:r>
          </a:p>
          <a:p>
            <a:pPr algn="just" marL="1381761" indent="-460587" lvl="2">
              <a:lnSpc>
                <a:spcPts val="4480"/>
              </a:lnSpc>
              <a:buFont typeface="Arial"/>
              <a:buChar char="⚬"/>
            </a:pPr>
            <a:r>
              <a:rPr lang="en-US" sz="3200">
                <a:solidFill>
                  <a:srgbClr val="FFFFFF"/>
                </a:solidFill>
                <a:latin typeface="Oswald"/>
                <a:ea typeface="Oswald"/>
                <a:cs typeface="Oswald"/>
                <a:sym typeface="Oswald"/>
              </a:rPr>
              <a:t>Servo Motor</a:t>
            </a:r>
          </a:p>
          <a:p>
            <a:pPr algn="just" marL="1381761" indent="-460587" lvl="2">
              <a:lnSpc>
                <a:spcPts val="4480"/>
              </a:lnSpc>
              <a:buFont typeface="Arial"/>
              <a:buChar char="⚬"/>
            </a:pPr>
            <a:r>
              <a:rPr lang="en-US" sz="3200">
                <a:solidFill>
                  <a:srgbClr val="FFFFFF"/>
                </a:solidFill>
                <a:latin typeface="Oswald"/>
                <a:ea typeface="Oswald"/>
                <a:cs typeface="Oswald"/>
                <a:sym typeface="Oswald"/>
              </a:rPr>
              <a:t>Jumper Wire</a:t>
            </a:r>
          </a:p>
          <a:p>
            <a:pPr algn="just" marL="1381761" indent="-460587" lvl="2">
              <a:lnSpc>
                <a:spcPts val="4480"/>
              </a:lnSpc>
              <a:buFont typeface="Arial"/>
              <a:buChar char="⚬"/>
            </a:pPr>
            <a:r>
              <a:rPr lang="en-US" sz="3200">
                <a:solidFill>
                  <a:srgbClr val="FFFFFF"/>
                </a:solidFill>
                <a:latin typeface="Oswald"/>
                <a:ea typeface="Oswald"/>
                <a:cs typeface="Oswald"/>
                <a:sym typeface="Oswald"/>
              </a:rPr>
              <a:t>Chassis with 2 wheels</a:t>
            </a:r>
          </a:p>
          <a:p>
            <a:pPr algn="just" marL="1381761" indent="-460587" lvl="2">
              <a:lnSpc>
                <a:spcPts val="4480"/>
              </a:lnSpc>
              <a:buFont typeface="Arial"/>
              <a:buChar char="⚬"/>
            </a:pPr>
            <a:r>
              <a:rPr lang="en-US" sz="3200">
                <a:solidFill>
                  <a:srgbClr val="FFFFFF"/>
                </a:solidFill>
                <a:latin typeface="Oswald"/>
                <a:ea typeface="Oswald"/>
                <a:cs typeface="Oswald"/>
                <a:sym typeface="Oswald"/>
              </a:rPr>
              <a:t>Battery Pack</a:t>
            </a:r>
          </a:p>
          <a:p>
            <a:pPr algn="just" marL="1381761" indent="-460587" lvl="2">
              <a:lnSpc>
                <a:spcPts val="4480"/>
              </a:lnSpc>
              <a:buFont typeface="Arial"/>
              <a:buChar char="⚬"/>
            </a:pPr>
            <a:r>
              <a:rPr lang="en-US" sz="3200">
                <a:solidFill>
                  <a:srgbClr val="FFFFFF"/>
                </a:solidFill>
                <a:latin typeface="Oswald"/>
                <a:ea typeface="Oswald"/>
                <a:cs typeface="Oswald"/>
                <a:sym typeface="Oswald"/>
              </a:rPr>
              <a:t>Switch</a:t>
            </a:r>
          </a:p>
          <a:p>
            <a:pPr algn="just" marL="1381761" indent="-460587" lvl="2">
              <a:lnSpc>
                <a:spcPts val="4480"/>
              </a:lnSpc>
              <a:buFont typeface="Arial"/>
              <a:buChar char="⚬"/>
            </a:pPr>
            <a:r>
              <a:rPr lang="en-US" sz="3200">
                <a:solidFill>
                  <a:srgbClr val="FFFFFF"/>
                </a:solidFill>
                <a:latin typeface="Oswald"/>
                <a:ea typeface="Oswald"/>
                <a:cs typeface="Oswald"/>
                <a:sym typeface="Oswald"/>
              </a:rPr>
              <a:t>DC motor</a:t>
            </a:r>
          </a:p>
          <a:p>
            <a:pPr algn="just" marL="1381761" indent="-460587" lvl="2">
              <a:lnSpc>
                <a:spcPts val="4480"/>
              </a:lnSpc>
              <a:buFont typeface="Arial"/>
              <a:buChar char="⚬"/>
            </a:pPr>
            <a:r>
              <a:rPr lang="en-US" sz="3200">
                <a:solidFill>
                  <a:srgbClr val="FFFFFF"/>
                </a:solidFill>
                <a:latin typeface="Oswald"/>
                <a:ea typeface="Oswald"/>
                <a:cs typeface="Oswald"/>
                <a:sym typeface="Oswald"/>
              </a:rPr>
              <a:t>Buzzer</a:t>
            </a:r>
          </a:p>
        </p:txBody>
      </p:sp>
      <p:sp>
        <p:nvSpPr>
          <p:cNvPr name="TextBox 13" id="13"/>
          <p:cNvSpPr txBox="true"/>
          <p:nvPr/>
        </p:nvSpPr>
        <p:spPr>
          <a:xfrm rot="0">
            <a:off x="9538747" y="895350"/>
            <a:ext cx="7610951" cy="1120775"/>
          </a:xfrm>
          <a:prstGeom prst="rect">
            <a:avLst/>
          </a:prstGeom>
        </p:spPr>
        <p:txBody>
          <a:bodyPr anchor="t" rtlCol="false" tIns="0" lIns="0" bIns="0" rIns="0">
            <a:spAutoFit/>
          </a:bodyPr>
          <a:lstStyle/>
          <a:p>
            <a:pPr algn="ctr">
              <a:lnSpc>
                <a:spcPts val="9100"/>
              </a:lnSpc>
              <a:spcBef>
                <a:spcPct val="0"/>
              </a:spcBef>
            </a:pPr>
            <a:r>
              <a:rPr lang="en-US" sz="6500">
                <a:solidFill>
                  <a:srgbClr val="FFFFFF"/>
                </a:solidFill>
                <a:latin typeface="Archivo Black"/>
                <a:ea typeface="Archivo Black"/>
                <a:cs typeface="Archivo Black"/>
                <a:sym typeface="Archivo Black"/>
              </a:rPr>
              <a:t>SYSTEM DESIGN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8241349" y="-1422885"/>
            <a:ext cx="10825399" cy="12257877"/>
            <a:chOff x="0" y="0"/>
            <a:chExt cx="2851134" cy="3228412"/>
          </a:xfrm>
        </p:grpSpPr>
        <p:sp>
          <p:nvSpPr>
            <p:cNvPr name="Freeform 4" id="4"/>
            <p:cNvSpPr/>
            <p:nvPr/>
          </p:nvSpPr>
          <p:spPr>
            <a:xfrm flipH="false" flipV="false" rot="0">
              <a:off x="0" y="0"/>
              <a:ext cx="2851134" cy="3228412"/>
            </a:xfrm>
            <a:custGeom>
              <a:avLst/>
              <a:gdLst/>
              <a:ahLst/>
              <a:cxnLst/>
              <a:rect r="r" b="b" t="t" l="l"/>
              <a:pathLst>
                <a:path h="3228412" w="2851134">
                  <a:moveTo>
                    <a:pt x="0" y="0"/>
                  </a:moveTo>
                  <a:lnTo>
                    <a:pt x="2851134" y="0"/>
                  </a:lnTo>
                  <a:lnTo>
                    <a:pt x="2851134" y="3228412"/>
                  </a:lnTo>
                  <a:lnTo>
                    <a:pt x="0" y="3228412"/>
                  </a:lnTo>
                  <a:close/>
                </a:path>
              </a:pathLst>
            </a:custGeom>
            <a:solidFill>
              <a:srgbClr val="593C8F"/>
            </a:solidFill>
          </p:spPr>
        </p:sp>
        <p:sp>
          <p:nvSpPr>
            <p:cNvPr name="TextBox 5" id="5"/>
            <p:cNvSpPr txBox="true"/>
            <p:nvPr/>
          </p:nvSpPr>
          <p:spPr>
            <a:xfrm>
              <a:off x="0" y="-47625"/>
              <a:ext cx="2851134" cy="327603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2518886" y="5493237"/>
            <a:ext cx="2989238" cy="2926962"/>
          </a:xfrm>
          <a:custGeom>
            <a:avLst/>
            <a:gdLst/>
            <a:ahLst/>
            <a:cxnLst/>
            <a:rect r="r" b="b" t="t" l="l"/>
            <a:pathLst>
              <a:path h="2926962" w="2989238">
                <a:moveTo>
                  <a:pt x="0" y="0"/>
                </a:moveTo>
                <a:lnTo>
                  <a:pt x="2989238" y="0"/>
                </a:lnTo>
                <a:lnTo>
                  <a:pt x="2989238" y="2926963"/>
                </a:lnTo>
                <a:lnTo>
                  <a:pt x="0" y="29269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9144000" y="1483428"/>
            <a:ext cx="8605345" cy="6369050"/>
          </a:xfrm>
          <a:prstGeom prst="rect">
            <a:avLst/>
          </a:prstGeom>
        </p:spPr>
        <p:txBody>
          <a:bodyPr anchor="t" rtlCol="false" tIns="0" lIns="0" bIns="0" rIns="0">
            <a:spAutoFit/>
          </a:bodyPr>
          <a:lstStyle/>
          <a:p>
            <a:pPr algn="l">
              <a:lnSpc>
                <a:spcPts val="5599"/>
              </a:lnSpc>
              <a:spcBef>
                <a:spcPct val="0"/>
              </a:spcBef>
            </a:pPr>
            <a:r>
              <a:rPr lang="en-US" sz="3999">
                <a:solidFill>
                  <a:srgbClr val="FFFFFF"/>
                </a:solidFill>
                <a:latin typeface="Oswald"/>
                <a:ea typeface="Oswald"/>
                <a:cs typeface="Oswald"/>
                <a:sym typeface="Oswald"/>
              </a:rPr>
              <a:t>Obstacle Detection:</a:t>
            </a:r>
          </a:p>
          <a:p>
            <a:pPr algn="l" marL="647700" indent="-323850" lvl="1">
              <a:lnSpc>
                <a:spcPts val="4200"/>
              </a:lnSpc>
              <a:buFont typeface="Arial"/>
              <a:buChar char="•"/>
            </a:pPr>
            <a:r>
              <a:rPr lang="en-US" sz="3000">
                <a:solidFill>
                  <a:srgbClr val="FFFFFF"/>
                </a:solidFill>
                <a:latin typeface="Oswald"/>
                <a:ea typeface="Oswald"/>
                <a:cs typeface="Oswald"/>
                <a:sym typeface="Oswald"/>
              </a:rPr>
              <a:t>Sensors emit ultrasonic waves.</a:t>
            </a:r>
          </a:p>
          <a:p>
            <a:pPr algn="l" marL="647700" indent="-323850" lvl="1">
              <a:lnSpc>
                <a:spcPts val="4200"/>
              </a:lnSpc>
              <a:buFont typeface="Arial"/>
              <a:buChar char="•"/>
            </a:pPr>
            <a:r>
              <a:rPr lang="en-US" sz="3000">
                <a:solidFill>
                  <a:srgbClr val="FFFFFF"/>
                </a:solidFill>
                <a:latin typeface="Oswald"/>
                <a:ea typeface="Oswald"/>
                <a:cs typeface="Oswald"/>
                <a:sym typeface="Oswald"/>
              </a:rPr>
              <a:t>Waves reflect back when hitting an object.</a:t>
            </a:r>
          </a:p>
          <a:p>
            <a:pPr algn="l" marL="647700" indent="-323850" lvl="1">
              <a:lnSpc>
                <a:spcPts val="4200"/>
              </a:lnSpc>
              <a:buFont typeface="Arial"/>
              <a:buChar char="•"/>
            </a:pPr>
            <a:r>
              <a:rPr lang="en-US" sz="3000">
                <a:solidFill>
                  <a:srgbClr val="FFFFFF"/>
                </a:solidFill>
                <a:latin typeface="Oswald"/>
                <a:ea typeface="Oswald"/>
                <a:cs typeface="Oswald"/>
                <a:sym typeface="Oswald"/>
              </a:rPr>
              <a:t>Distance is calculated using the time taken for the wave to return.</a:t>
            </a:r>
          </a:p>
          <a:p>
            <a:pPr algn="l">
              <a:lnSpc>
                <a:spcPts val="5599"/>
              </a:lnSpc>
              <a:spcBef>
                <a:spcPct val="0"/>
              </a:spcBef>
            </a:pPr>
            <a:r>
              <a:rPr lang="en-US" sz="3999">
                <a:solidFill>
                  <a:srgbClr val="FFFFFF"/>
                </a:solidFill>
                <a:latin typeface="Oswald"/>
                <a:ea typeface="Oswald"/>
                <a:cs typeface="Oswald"/>
                <a:sym typeface="Oswald"/>
              </a:rPr>
              <a:t>Decision-Making:</a:t>
            </a:r>
          </a:p>
          <a:p>
            <a:pPr algn="l" marL="647700" indent="-323850" lvl="1">
              <a:lnSpc>
                <a:spcPts val="4200"/>
              </a:lnSpc>
              <a:buFont typeface="Arial"/>
              <a:buChar char="•"/>
            </a:pPr>
            <a:r>
              <a:rPr lang="en-US" sz="3000">
                <a:solidFill>
                  <a:srgbClr val="FFFFFF"/>
                </a:solidFill>
                <a:latin typeface="Oswald"/>
                <a:ea typeface="Oswald"/>
                <a:cs typeface="Oswald"/>
                <a:sym typeface="Oswald"/>
              </a:rPr>
              <a:t>Microcontroller processes sensor data.</a:t>
            </a:r>
          </a:p>
          <a:p>
            <a:pPr algn="l" marL="647700" indent="-323850" lvl="1">
              <a:lnSpc>
                <a:spcPts val="4200"/>
              </a:lnSpc>
              <a:buFont typeface="Arial"/>
              <a:buChar char="•"/>
            </a:pPr>
            <a:r>
              <a:rPr lang="en-US" sz="3000">
                <a:solidFill>
                  <a:srgbClr val="FFFFFF"/>
                </a:solidFill>
                <a:latin typeface="Oswald"/>
                <a:ea typeface="Oswald"/>
                <a:cs typeface="Oswald"/>
                <a:sym typeface="Oswald"/>
              </a:rPr>
              <a:t>Determines the best path to avoid obstacles.</a:t>
            </a:r>
          </a:p>
          <a:p>
            <a:pPr algn="l">
              <a:lnSpc>
                <a:spcPts val="5599"/>
              </a:lnSpc>
              <a:spcBef>
                <a:spcPct val="0"/>
              </a:spcBef>
            </a:pPr>
            <a:r>
              <a:rPr lang="en-US" sz="3999">
                <a:solidFill>
                  <a:srgbClr val="FFFFFF"/>
                </a:solidFill>
                <a:latin typeface="Oswald"/>
                <a:ea typeface="Oswald"/>
                <a:cs typeface="Oswald"/>
                <a:sym typeface="Oswald"/>
              </a:rPr>
              <a:t>Vehicle Movement:</a:t>
            </a:r>
          </a:p>
          <a:p>
            <a:pPr algn="l" marL="647700" indent="-323850" lvl="1">
              <a:lnSpc>
                <a:spcPts val="4200"/>
              </a:lnSpc>
              <a:buFont typeface="Arial"/>
              <a:buChar char="•"/>
            </a:pPr>
            <a:r>
              <a:rPr lang="en-US" sz="3000">
                <a:solidFill>
                  <a:srgbClr val="FFFFFF"/>
                </a:solidFill>
                <a:latin typeface="Oswald"/>
                <a:ea typeface="Oswald"/>
                <a:cs typeface="Oswald"/>
                <a:sym typeface="Oswald"/>
              </a:rPr>
              <a:t>Motor driver adjusts motor speed and direction.</a:t>
            </a:r>
          </a:p>
          <a:p>
            <a:pPr algn="l" marL="647700" indent="-323850" lvl="1">
              <a:lnSpc>
                <a:spcPts val="4200"/>
              </a:lnSpc>
              <a:buFont typeface="Arial"/>
              <a:buChar char="•"/>
            </a:pPr>
            <a:r>
              <a:rPr lang="en-US" sz="3000">
                <a:solidFill>
                  <a:srgbClr val="FFFFFF"/>
                </a:solidFill>
                <a:latin typeface="Oswald"/>
                <a:ea typeface="Oswald"/>
                <a:cs typeface="Oswald"/>
                <a:sym typeface="Oswald"/>
              </a:rPr>
              <a:t>The vehicle steers around the obstacle.</a:t>
            </a:r>
          </a:p>
        </p:txBody>
      </p:sp>
      <p:sp>
        <p:nvSpPr>
          <p:cNvPr name="TextBox 8" id="8"/>
          <p:cNvSpPr txBox="true"/>
          <p:nvPr/>
        </p:nvSpPr>
        <p:spPr>
          <a:xfrm rot="0">
            <a:off x="1346624" y="1792374"/>
            <a:ext cx="5333762" cy="2441575"/>
          </a:xfrm>
          <a:prstGeom prst="rect">
            <a:avLst/>
          </a:prstGeom>
        </p:spPr>
        <p:txBody>
          <a:bodyPr anchor="t" rtlCol="false" tIns="0" lIns="0" bIns="0" rIns="0">
            <a:spAutoFit/>
          </a:bodyPr>
          <a:lstStyle/>
          <a:p>
            <a:pPr algn="l">
              <a:lnSpc>
                <a:spcPts val="9799"/>
              </a:lnSpc>
              <a:spcBef>
                <a:spcPct val="0"/>
              </a:spcBef>
            </a:pPr>
            <a:r>
              <a:rPr lang="en-US" sz="6999">
                <a:solidFill>
                  <a:srgbClr val="593C8F"/>
                </a:solidFill>
                <a:latin typeface="Archivo Black"/>
                <a:ea typeface="Archivo Black"/>
                <a:cs typeface="Archivo Black"/>
                <a:sym typeface="Archivo Black"/>
              </a:rPr>
              <a:t>WORKING</a:t>
            </a:r>
          </a:p>
          <a:p>
            <a:pPr algn="l">
              <a:lnSpc>
                <a:spcPts val="9799"/>
              </a:lnSpc>
              <a:spcBef>
                <a:spcPct val="0"/>
              </a:spcBef>
            </a:pPr>
            <a:r>
              <a:rPr lang="en-US" sz="6999">
                <a:solidFill>
                  <a:srgbClr val="593C8F"/>
                </a:solidFill>
                <a:latin typeface="Archivo Black"/>
                <a:ea typeface="Archivo Black"/>
                <a:cs typeface="Archivo Black"/>
                <a:sym typeface="Archivo Black"/>
              </a:rPr>
              <a:t>PRINCIPLE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1350680" y="-985439"/>
            <a:ext cx="10825399" cy="12257877"/>
            <a:chOff x="0" y="0"/>
            <a:chExt cx="2851134" cy="3228412"/>
          </a:xfrm>
        </p:grpSpPr>
        <p:sp>
          <p:nvSpPr>
            <p:cNvPr name="Freeform 4" id="4"/>
            <p:cNvSpPr/>
            <p:nvPr/>
          </p:nvSpPr>
          <p:spPr>
            <a:xfrm flipH="false" flipV="false" rot="0">
              <a:off x="0" y="0"/>
              <a:ext cx="2851134" cy="3228412"/>
            </a:xfrm>
            <a:custGeom>
              <a:avLst/>
              <a:gdLst/>
              <a:ahLst/>
              <a:cxnLst/>
              <a:rect r="r" b="b" t="t" l="l"/>
              <a:pathLst>
                <a:path h="3228412" w="2851134">
                  <a:moveTo>
                    <a:pt x="0" y="0"/>
                  </a:moveTo>
                  <a:lnTo>
                    <a:pt x="2851134" y="0"/>
                  </a:lnTo>
                  <a:lnTo>
                    <a:pt x="2851134" y="3228412"/>
                  </a:lnTo>
                  <a:lnTo>
                    <a:pt x="0" y="3228412"/>
                  </a:lnTo>
                  <a:close/>
                </a:path>
              </a:pathLst>
            </a:custGeom>
            <a:solidFill>
              <a:srgbClr val="593C8F"/>
            </a:solidFill>
          </p:spPr>
        </p:sp>
        <p:sp>
          <p:nvSpPr>
            <p:cNvPr name="TextBox 5" id="5"/>
            <p:cNvSpPr txBox="true"/>
            <p:nvPr/>
          </p:nvSpPr>
          <p:spPr>
            <a:xfrm>
              <a:off x="0" y="-142875"/>
              <a:ext cx="2851134" cy="3371287"/>
            </a:xfrm>
            <a:prstGeom prst="rect">
              <a:avLst/>
            </a:prstGeom>
          </p:spPr>
          <p:txBody>
            <a:bodyPr anchor="ctr" rtlCol="false" tIns="50800" lIns="50800" bIns="50800" rIns="50800"/>
            <a:lstStyle/>
            <a:p>
              <a:pPr algn="ctr">
                <a:lnSpc>
                  <a:spcPts val="9799"/>
                </a:lnSpc>
              </a:pPr>
            </a:p>
          </p:txBody>
        </p:sp>
      </p:grpSp>
      <p:sp>
        <p:nvSpPr>
          <p:cNvPr name="TextBox 6" id="6"/>
          <p:cNvSpPr txBox="true"/>
          <p:nvPr/>
        </p:nvSpPr>
        <p:spPr>
          <a:xfrm rot="0">
            <a:off x="1457849" y="2280794"/>
            <a:ext cx="7686151" cy="6159500"/>
          </a:xfrm>
          <a:prstGeom prst="rect">
            <a:avLst/>
          </a:prstGeom>
        </p:spPr>
        <p:txBody>
          <a:bodyPr anchor="t" rtlCol="false" tIns="0" lIns="0" bIns="0" rIns="0">
            <a:spAutoFit/>
          </a:bodyPr>
          <a:lstStyle/>
          <a:p>
            <a:pPr algn="l">
              <a:lnSpc>
                <a:spcPts val="4899"/>
              </a:lnSpc>
            </a:pPr>
            <a:r>
              <a:rPr lang="en-US" sz="3499">
                <a:solidFill>
                  <a:srgbClr val="FFFFFF"/>
                </a:solidFill>
                <a:latin typeface="Oswald"/>
                <a:ea typeface="Oswald"/>
                <a:cs typeface="Oswald"/>
                <a:sym typeface="Oswald"/>
              </a:rPr>
              <a:t>Autonomous Cars</a:t>
            </a:r>
          </a:p>
          <a:p>
            <a:pPr algn="l" marL="755647" indent="-377824" lvl="1">
              <a:lnSpc>
                <a:spcPts val="4899"/>
              </a:lnSpc>
              <a:buFont typeface="Arial"/>
              <a:buChar char="•"/>
            </a:pPr>
            <a:r>
              <a:rPr lang="en-US" sz="3499">
                <a:solidFill>
                  <a:srgbClr val="FFFFFF"/>
                </a:solidFill>
                <a:latin typeface="Oswald"/>
                <a:ea typeface="Oswald"/>
                <a:cs typeface="Oswald"/>
                <a:sym typeface="Oswald"/>
              </a:rPr>
              <a:t>For self-driving capabilities.</a:t>
            </a:r>
          </a:p>
          <a:p>
            <a:pPr algn="l">
              <a:lnSpc>
                <a:spcPts val="4899"/>
              </a:lnSpc>
            </a:pPr>
            <a:r>
              <a:rPr lang="en-US" sz="3499">
                <a:solidFill>
                  <a:srgbClr val="FFFFFF"/>
                </a:solidFill>
                <a:latin typeface="Oswald"/>
                <a:ea typeface="Oswald"/>
                <a:cs typeface="Oswald"/>
                <a:sym typeface="Oswald"/>
              </a:rPr>
              <a:t>Industrial Robots</a:t>
            </a:r>
          </a:p>
          <a:p>
            <a:pPr algn="l" marL="755647" indent="-377824" lvl="1">
              <a:lnSpc>
                <a:spcPts val="4899"/>
              </a:lnSpc>
              <a:buFont typeface="Arial"/>
              <a:buChar char="•"/>
            </a:pPr>
            <a:r>
              <a:rPr lang="en-US" sz="3499">
                <a:solidFill>
                  <a:srgbClr val="FFFFFF"/>
                </a:solidFill>
                <a:latin typeface="Oswald"/>
                <a:ea typeface="Oswald"/>
                <a:cs typeface="Oswald"/>
                <a:sym typeface="Oswald"/>
              </a:rPr>
              <a:t>Navigation in factories or warehouses.</a:t>
            </a:r>
          </a:p>
          <a:p>
            <a:pPr algn="l">
              <a:lnSpc>
                <a:spcPts val="4899"/>
              </a:lnSpc>
            </a:pPr>
            <a:r>
              <a:rPr lang="en-US" sz="3499">
                <a:solidFill>
                  <a:srgbClr val="FFFFFF"/>
                </a:solidFill>
                <a:latin typeface="Oswald"/>
                <a:ea typeface="Oswald"/>
                <a:cs typeface="Oswald"/>
                <a:sym typeface="Oswald"/>
              </a:rPr>
              <a:t>Delivery Drones</a:t>
            </a:r>
          </a:p>
          <a:p>
            <a:pPr algn="l" marL="755647" indent="-377824" lvl="1">
              <a:lnSpc>
                <a:spcPts val="4899"/>
              </a:lnSpc>
              <a:buFont typeface="Arial"/>
              <a:buChar char="•"/>
            </a:pPr>
            <a:r>
              <a:rPr lang="en-US" sz="3499">
                <a:solidFill>
                  <a:srgbClr val="FFFFFF"/>
                </a:solidFill>
                <a:latin typeface="Oswald"/>
                <a:ea typeface="Oswald"/>
                <a:cs typeface="Oswald"/>
                <a:sym typeface="Oswald"/>
              </a:rPr>
              <a:t>Efficiently avoid obstacles in crowded spaces.</a:t>
            </a:r>
          </a:p>
          <a:p>
            <a:pPr algn="l">
              <a:lnSpc>
                <a:spcPts val="4900"/>
              </a:lnSpc>
            </a:pPr>
            <a:r>
              <a:rPr lang="en-US" sz="3500">
                <a:solidFill>
                  <a:srgbClr val="FFFFFF"/>
                </a:solidFill>
                <a:latin typeface="Oswald"/>
                <a:ea typeface="Oswald"/>
                <a:cs typeface="Oswald"/>
                <a:sym typeface="Oswald"/>
              </a:rPr>
              <a:t>Search and Rescue</a:t>
            </a:r>
          </a:p>
          <a:p>
            <a:pPr algn="l" marL="755651" indent="-377825" lvl="1">
              <a:lnSpc>
                <a:spcPts val="4900"/>
              </a:lnSpc>
              <a:spcBef>
                <a:spcPct val="0"/>
              </a:spcBef>
              <a:buFont typeface="Arial"/>
              <a:buChar char="•"/>
            </a:pPr>
            <a:r>
              <a:rPr lang="en-US" sz="3500">
                <a:solidFill>
                  <a:srgbClr val="FFFFFF"/>
                </a:solidFill>
                <a:latin typeface="Oswald"/>
                <a:ea typeface="Oswald"/>
                <a:cs typeface="Oswald"/>
                <a:sym typeface="Oswald"/>
              </a:rPr>
              <a:t>Aid in disaster recovery by maneuvering through debris.</a:t>
            </a:r>
          </a:p>
        </p:txBody>
      </p:sp>
      <p:sp>
        <p:nvSpPr>
          <p:cNvPr name="TextBox 7" id="7"/>
          <p:cNvSpPr txBox="true"/>
          <p:nvPr/>
        </p:nvSpPr>
        <p:spPr>
          <a:xfrm rot="0">
            <a:off x="569658" y="885825"/>
            <a:ext cx="8574342" cy="1203325"/>
          </a:xfrm>
          <a:prstGeom prst="rect">
            <a:avLst/>
          </a:prstGeom>
        </p:spPr>
        <p:txBody>
          <a:bodyPr anchor="t" rtlCol="false" tIns="0" lIns="0" bIns="0" rIns="0">
            <a:spAutoFit/>
          </a:bodyPr>
          <a:lstStyle/>
          <a:p>
            <a:pPr algn="ctr">
              <a:lnSpc>
                <a:spcPts val="9799"/>
              </a:lnSpc>
              <a:spcBef>
                <a:spcPct val="0"/>
              </a:spcBef>
            </a:pPr>
            <a:r>
              <a:rPr lang="en-US" sz="6999">
                <a:solidFill>
                  <a:srgbClr val="FFFFFF"/>
                </a:solidFill>
                <a:latin typeface="Archivo Black"/>
                <a:ea typeface="Archivo Black"/>
                <a:cs typeface="Archivo Black"/>
                <a:sym typeface="Archivo Black"/>
              </a:rPr>
              <a:t>APPLICATIONS</a:t>
            </a:r>
          </a:p>
        </p:txBody>
      </p:sp>
      <p:sp>
        <p:nvSpPr>
          <p:cNvPr name="Freeform 8" id="8"/>
          <p:cNvSpPr/>
          <p:nvPr/>
        </p:nvSpPr>
        <p:spPr>
          <a:xfrm flipH="false" flipV="false" rot="0">
            <a:off x="11233783" y="1496860"/>
            <a:ext cx="5469959" cy="7293279"/>
          </a:xfrm>
          <a:custGeom>
            <a:avLst/>
            <a:gdLst/>
            <a:ahLst/>
            <a:cxnLst/>
            <a:rect r="r" b="b" t="t" l="l"/>
            <a:pathLst>
              <a:path h="7293279" w="5469959">
                <a:moveTo>
                  <a:pt x="0" y="0"/>
                </a:moveTo>
                <a:lnTo>
                  <a:pt x="5469959" y="0"/>
                </a:lnTo>
                <a:lnTo>
                  <a:pt x="5469959" y="7293280"/>
                </a:lnTo>
                <a:lnTo>
                  <a:pt x="0" y="7293280"/>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0312" t="0" r="-20312" b="0"/>
            </a:stretch>
          </a:blipFill>
        </p:spPr>
      </p:sp>
      <p:grpSp>
        <p:nvGrpSpPr>
          <p:cNvPr name="Group 3" id="3"/>
          <p:cNvGrpSpPr/>
          <p:nvPr/>
        </p:nvGrpSpPr>
        <p:grpSpPr>
          <a:xfrm rot="0">
            <a:off x="888818" y="3396070"/>
            <a:ext cx="5220731" cy="5544306"/>
            <a:chOff x="0" y="0"/>
            <a:chExt cx="1375007" cy="1460229"/>
          </a:xfrm>
        </p:grpSpPr>
        <p:sp>
          <p:nvSpPr>
            <p:cNvPr name="Freeform 4" id="4"/>
            <p:cNvSpPr/>
            <p:nvPr/>
          </p:nvSpPr>
          <p:spPr>
            <a:xfrm flipH="false" flipV="false" rot="0">
              <a:off x="0" y="0"/>
              <a:ext cx="1375007" cy="1460229"/>
            </a:xfrm>
            <a:custGeom>
              <a:avLst/>
              <a:gdLst/>
              <a:ahLst/>
              <a:cxnLst/>
              <a:rect r="r" b="b" t="t" l="l"/>
              <a:pathLst>
                <a:path h="1460229" w="1375007">
                  <a:moveTo>
                    <a:pt x="75629" y="0"/>
                  </a:moveTo>
                  <a:lnTo>
                    <a:pt x="1299379" y="0"/>
                  </a:lnTo>
                  <a:cubicBezTo>
                    <a:pt x="1319437" y="0"/>
                    <a:pt x="1338673" y="7968"/>
                    <a:pt x="1352856" y="22151"/>
                  </a:cubicBezTo>
                  <a:cubicBezTo>
                    <a:pt x="1367039" y="36334"/>
                    <a:pt x="1375007" y="55571"/>
                    <a:pt x="1375007" y="75629"/>
                  </a:cubicBezTo>
                  <a:lnTo>
                    <a:pt x="1375007" y="1384600"/>
                  </a:lnTo>
                  <a:cubicBezTo>
                    <a:pt x="1375007" y="1404658"/>
                    <a:pt x="1367039" y="1423894"/>
                    <a:pt x="1352856" y="1438078"/>
                  </a:cubicBezTo>
                  <a:cubicBezTo>
                    <a:pt x="1338673" y="1452261"/>
                    <a:pt x="1319437" y="1460229"/>
                    <a:pt x="1299379" y="1460229"/>
                  </a:cubicBezTo>
                  <a:lnTo>
                    <a:pt x="75629" y="1460229"/>
                  </a:lnTo>
                  <a:cubicBezTo>
                    <a:pt x="55571" y="1460229"/>
                    <a:pt x="36334" y="1452261"/>
                    <a:pt x="22151" y="1438078"/>
                  </a:cubicBezTo>
                  <a:cubicBezTo>
                    <a:pt x="7968" y="1423894"/>
                    <a:pt x="0" y="1404658"/>
                    <a:pt x="0" y="1384600"/>
                  </a:cubicBezTo>
                  <a:lnTo>
                    <a:pt x="0" y="75629"/>
                  </a:lnTo>
                  <a:cubicBezTo>
                    <a:pt x="0" y="55571"/>
                    <a:pt x="7968" y="36334"/>
                    <a:pt x="22151" y="22151"/>
                  </a:cubicBezTo>
                  <a:cubicBezTo>
                    <a:pt x="36334" y="7968"/>
                    <a:pt x="55571" y="0"/>
                    <a:pt x="75629" y="0"/>
                  </a:cubicBezTo>
                  <a:close/>
                </a:path>
              </a:pathLst>
            </a:custGeom>
            <a:solidFill>
              <a:srgbClr val="593C8F"/>
            </a:solidFill>
          </p:spPr>
        </p:sp>
        <p:sp>
          <p:nvSpPr>
            <p:cNvPr name="TextBox 5" id="5"/>
            <p:cNvSpPr txBox="true"/>
            <p:nvPr/>
          </p:nvSpPr>
          <p:spPr>
            <a:xfrm>
              <a:off x="0" y="-47625"/>
              <a:ext cx="1375007" cy="150785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434848" y="4801530"/>
            <a:ext cx="4365362" cy="3724275"/>
          </a:xfrm>
          <a:prstGeom prst="rect">
            <a:avLst/>
          </a:prstGeom>
        </p:spPr>
        <p:txBody>
          <a:bodyPr anchor="t" rtlCol="false" tIns="0" lIns="0" bIns="0" rIns="0">
            <a:spAutoFit/>
          </a:bodyPr>
          <a:lstStyle/>
          <a:p>
            <a:pPr algn="l">
              <a:lnSpc>
                <a:spcPts val="4200"/>
              </a:lnSpc>
            </a:pPr>
            <a:r>
              <a:rPr lang="en-US" sz="3000">
                <a:solidFill>
                  <a:srgbClr val="FFFFFF"/>
                </a:solidFill>
                <a:latin typeface="Oswald"/>
                <a:ea typeface="Oswald"/>
                <a:cs typeface="Oswald"/>
                <a:sym typeface="Oswald"/>
              </a:rPr>
              <a:t>Challenge</a:t>
            </a:r>
          </a:p>
          <a:p>
            <a:pPr algn="l" marL="647700" indent="-323850" lvl="1">
              <a:lnSpc>
                <a:spcPts val="4200"/>
              </a:lnSpc>
              <a:buFont typeface="Arial"/>
              <a:buChar char="•"/>
            </a:pPr>
            <a:r>
              <a:rPr lang="en-US" sz="3000">
                <a:solidFill>
                  <a:srgbClr val="FFFFFF"/>
                </a:solidFill>
                <a:latin typeface="Oswald"/>
                <a:ea typeface="Oswald"/>
                <a:cs typeface="Oswald"/>
                <a:sym typeface="Oswald"/>
              </a:rPr>
              <a:t>Limited range and accuracy of sensors.</a:t>
            </a:r>
          </a:p>
          <a:p>
            <a:pPr algn="l">
              <a:lnSpc>
                <a:spcPts val="4200"/>
              </a:lnSpc>
            </a:pPr>
            <a:r>
              <a:rPr lang="en-US" sz="3000">
                <a:solidFill>
                  <a:srgbClr val="FFFFFF"/>
                </a:solidFill>
                <a:latin typeface="Oswald"/>
                <a:ea typeface="Oswald"/>
                <a:cs typeface="Oswald"/>
                <a:sym typeface="Oswald"/>
              </a:rPr>
              <a:t>Solution</a:t>
            </a:r>
          </a:p>
          <a:p>
            <a:pPr algn="l" marL="647700" indent="-323850" lvl="1">
              <a:lnSpc>
                <a:spcPts val="4200"/>
              </a:lnSpc>
              <a:buFont typeface="Arial"/>
              <a:buChar char="•"/>
            </a:pPr>
            <a:r>
              <a:rPr lang="en-US" sz="3000">
                <a:solidFill>
                  <a:srgbClr val="FFFFFF"/>
                </a:solidFill>
                <a:latin typeface="Oswald"/>
                <a:ea typeface="Oswald"/>
                <a:cs typeface="Oswald"/>
                <a:sym typeface="Oswald"/>
              </a:rPr>
              <a:t>Used multiple sensors for better coverage.</a:t>
            </a:r>
          </a:p>
          <a:p>
            <a:pPr algn="l">
              <a:lnSpc>
                <a:spcPts val="4200"/>
              </a:lnSpc>
              <a:spcBef>
                <a:spcPct val="0"/>
              </a:spcBef>
            </a:pPr>
          </a:p>
        </p:txBody>
      </p:sp>
      <p:sp>
        <p:nvSpPr>
          <p:cNvPr name="TextBox 7" id="7"/>
          <p:cNvSpPr txBox="true"/>
          <p:nvPr/>
        </p:nvSpPr>
        <p:spPr>
          <a:xfrm rot="0">
            <a:off x="5563520" y="436946"/>
            <a:ext cx="7160960" cy="2069539"/>
          </a:xfrm>
          <a:prstGeom prst="rect">
            <a:avLst/>
          </a:prstGeom>
        </p:spPr>
        <p:txBody>
          <a:bodyPr anchor="t" rtlCol="false" tIns="0" lIns="0" bIns="0" rIns="0">
            <a:spAutoFit/>
          </a:bodyPr>
          <a:lstStyle/>
          <a:p>
            <a:pPr algn="ctr">
              <a:lnSpc>
                <a:spcPts val="8255"/>
              </a:lnSpc>
              <a:spcBef>
                <a:spcPct val="0"/>
              </a:spcBef>
            </a:pPr>
            <a:r>
              <a:rPr lang="en-US" sz="5897">
                <a:solidFill>
                  <a:srgbClr val="593C8F"/>
                </a:solidFill>
                <a:latin typeface="Archivo Black"/>
                <a:ea typeface="Archivo Black"/>
                <a:cs typeface="Archivo Black"/>
                <a:sym typeface="Archivo Black"/>
              </a:rPr>
              <a:t>CHALLENGES AND SOLUTIONS</a:t>
            </a:r>
          </a:p>
        </p:txBody>
      </p:sp>
      <p:grpSp>
        <p:nvGrpSpPr>
          <p:cNvPr name="Group 8" id="8"/>
          <p:cNvGrpSpPr/>
          <p:nvPr/>
        </p:nvGrpSpPr>
        <p:grpSpPr>
          <a:xfrm rot="0">
            <a:off x="6533634" y="3396070"/>
            <a:ext cx="5220731" cy="5544306"/>
            <a:chOff x="0" y="0"/>
            <a:chExt cx="1375007" cy="1460229"/>
          </a:xfrm>
        </p:grpSpPr>
        <p:sp>
          <p:nvSpPr>
            <p:cNvPr name="Freeform 9" id="9"/>
            <p:cNvSpPr/>
            <p:nvPr/>
          </p:nvSpPr>
          <p:spPr>
            <a:xfrm flipH="false" flipV="false" rot="0">
              <a:off x="0" y="0"/>
              <a:ext cx="1375007" cy="1460229"/>
            </a:xfrm>
            <a:custGeom>
              <a:avLst/>
              <a:gdLst/>
              <a:ahLst/>
              <a:cxnLst/>
              <a:rect r="r" b="b" t="t" l="l"/>
              <a:pathLst>
                <a:path h="1460229" w="1375007">
                  <a:moveTo>
                    <a:pt x="75629" y="0"/>
                  </a:moveTo>
                  <a:lnTo>
                    <a:pt x="1299379" y="0"/>
                  </a:lnTo>
                  <a:cubicBezTo>
                    <a:pt x="1319437" y="0"/>
                    <a:pt x="1338673" y="7968"/>
                    <a:pt x="1352856" y="22151"/>
                  </a:cubicBezTo>
                  <a:cubicBezTo>
                    <a:pt x="1367039" y="36334"/>
                    <a:pt x="1375007" y="55571"/>
                    <a:pt x="1375007" y="75629"/>
                  </a:cubicBezTo>
                  <a:lnTo>
                    <a:pt x="1375007" y="1384600"/>
                  </a:lnTo>
                  <a:cubicBezTo>
                    <a:pt x="1375007" y="1404658"/>
                    <a:pt x="1367039" y="1423894"/>
                    <a:pt x="1352856" y="1438078"/>
                  </a:cubicBezTo>
                  <a:cubicBezTo>
                    <a:pt x="1338673" y="1452261"/>
                    <a:pt x="1319437" y="1460229"/>
                    <a:pt x="1299379" y="1460229"/>
                  </a:cubicBezTo>
                  <a:lnTo>
                    <a:pt x="75629" y="1460229"/>
                  </a:lnTo>
                  <a:cubicBezTo>
                    <a:pt x="55571" y="1460229"/>
                    <a:pt x="36334" y="1452261"/>
                    <a:pt x="22151" y="1438078"/>
                  </a:cubicBezTo>
                  <a:cubicBezTo>
                    <a:pt x="7968" y="1423894"/>
                    <a:pt x="0" y="1404658"/>
                    <a:pt x="0" y="1384600"/>
                  </a:cubicBezTo>
                  <a:lnTo>
                    <a:pt x="0" y="75629"/>
                  </a:lnTo>
                  <a:cubicBezTo>
                    <a:pt x="0" y="55571"/>
                    <a:pt x="7968" y="36334"/>
                    <a:pt x="22151" y="22151"/>
                  </a:cubicBezTo>
                  <a:cubicBezTo>
                    <a:pt x="36334" y="7968"/>
                    <a:pt x="55571" y="0"/>
                    <a:pt x="75629" y="0"/>
                  </a:cubicBezTo>
                  <a:close/>
                </a:path>
              </a:pathLst>
            </a:custGeom>
            <a:solidFill>
              <a:srgbClr val="593C8F"/>
            </a:solidFill>
          </p:spPr>
        </p:sp>
        <p:sp>
          <p:nvSpPr>
            <p:cNvPr name="TextBox 10" id="10"/>
            <p:cNvSpPr txBox="true"/>
            <p:nvPr/>
          </p:nvSpPr>
          <p:spPr>
            <a:xfrm>
              <a:off x="0" y="-47625"/>
              <a:ext cx="1375007" cy="1507854"/>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182991" y="3396070"/>
            <a:ext cx="5220731" cy="5544306"/>
            <a:chOff x="0" y="0"/>
            <a:chExt cx="1375007" cy="1460229"/>
          </a:xfrm>
        </p:grpSpPr>
        <p:sp>
          <p:nvSpPr>
            <p:cNvPr name="Freeform 12" id="12"/>
            <p:cNvSpPr/>
            <p:nvPr/>
          </p:nvSpPr>
          <p:spPr>
            <a:xfrm flipH="false" flipV="false" rot="0">
              <a:off x="0" y="0"/>
              <a:ext cx="1375007" cy="1460229"/>
            </a:xfrm>
            <a:custGeom>
              <a:avLst/>
              <a:gdLst/>
              <a:ahLst/>
              <a:cxnLst/>
              <a:rect r="r" b="b" t="t" l="l"/>
              <a:pathLst>
                <a:path h="1460229" w="1375007">
                  <a:moveTo>
                    <a:pt x="75629" y="0"/>
                  </a:moveTo>
                  <a:lnTo>
                    <a:pt x="1299379" y="0"/>
                  </a:lnTo>
                  <a:cubicBezTo>
                    <a:pt x="1319437" y="0"/>
                    <a:pt x="1338673" y="7968"/>
                    <a:pt x="1352856" y="22151"/>
                  </a:cubicBezTo>
                  <a:cubicBezTo>
                    <a:pt x="1367039" y="36334"/>
                    <a:pt x="1375007" y="55571"/>
                    <a:pt x="1375007" y="75629"/>
                  </a:cubicBezTo>
                  <a:lnTo>
                    <a:pt x="1375007" y="1384600"/>
                  </a:lnTo>
                  <a:cubicBezTo>
                    <a:pt x="1375007" y="1404658"/>
                    <a:pt x="1367039" y="1423894"/>
                    <a:pt x="1352856" y="1438078"/>
                  </a:cubicBezTo>
                  <a:cubicBezTo>
                    <a:pt x="1338673" y="1452261"/>
                    <a:pt x="1319437" y="1460229"/>
                    <a:pt x="1299379" y="1460229"/>
                  </a:cubicBezTo>
                  <a:lnTo>
                    <a:pt x="75629" y="1460229"/>
                  </a:lnTo>
                  <a:cubicBezTo>
                    <a:pt x="55571" y="1460229"/>
                    <a:pt x="36334" y="1452261"/>
                    <a:pt x="22151" y="1438078"/>
                  </a:cubicBezTo>
                  <a:cubicBezTo>
                    <a:pt x="7968" y="1423894"/>
                    <a:pt x="0" y="1404658"/>
                    <a:pt x="0" y="1384600"/>
                  </a:cubicBezTo>
                  <a:lnTo>
                    <a:pt x="0" y="75629"/>
                  </a:lnTo>
                  <a:cubicBezTo>
                    <a:pt x="0" y="55571"/>
                    <a:pt x="7968" y="36334"/>
                    <a:pt x="22151" y="22151"/>
                  </a:cubicBezTo>
                  <a:cubicBezTo>
                    <a:pt x="36334" y="7968"/>
                    <a:pt x="55571" y="0"/>
                    <a:pt x="75629" y="0"/>
                  </a:cubicBezTo>
                  <a:close/>
                </a:path>
              </a:pathLst>
            </a:custGeom>
            <a:solidFill>
              <a:srgbClr val="593C8F"/>
            </a:solidFill>
          </p:spPr>
        </p:sp>
        <p:sp>
          <p:nvSpPr>
            <p:cNvPr name="TextBox 13" id="13"/>
            <p:cNvSpPr txBox="true"/>
            <p:nvPr/>
          </p:nvSpPr>
          <p:spPr>
            <a:xfrm>
              <a:off x="0" y="-47625"/>
              <a:ext cx="1375007" cy="1507854"/>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701677" y="3689114"/>
            <a:ext cx="3595014"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Oswald"/>
                <a:ea typeface="Oswald"/>
                <a:cs typeface="Oswald"/>
                <a:sym typeface="Oswald"/>
              </a:rPr>
              <a:t>Sensor Limitations</a:t>
            </a:r>
          </a:p>
        </p:txBody>
      </p:sp>
      <p:sp>
        <p:nvSpPr>
          <p:cNvPr name="TextBox 15" id="15"/>
          <p:cNvSpPr txBox="true"/>
          <p:nvPr/>
        </p:nvSpPr>
        <p:spPr>
          <a:xfrm rot="0">
            <a:off x="7348763" y="3689114"/>
            <a:ext cx="3595014"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Oswald"/>
                <a:ea typeface="Oswald"/>
                <a:cs typeface="Oswald"/>
                <a:sym typeface="Oswald"/>
              </a:rPr>
              <a:t>Smooth Navigation</a:t>
            </a:r>
          </a:p>
        </p:txBody>
      </p:sp>
      <p:sp>
        <p:nvSpPr>
          <p:cNvPr name="TextBox 16" id="16"/>
          <p:cNvSpPr txBox="true"/>
          <p:nvPr/>
        </p:nvSpPr>
        <p:spPr>
          <a:xfrm rot="0">
            <a:off x="6841221" y="4801530"/>
            <a:ext cx="4605558" cy="3724275"/>
          </a:xfrm>
          <a:prstGeom prst="rect">
            <a:avLst/>
          </a:prstGeom>
        </p:spPr>
        <p:txBody>
          <a:bodyPr anchor="t" rtlCol="false" tIns="0" lIns="0" bIns="0" rIns="0">
            <a:spAutoFit/>
          </a:bodyPr>
          <a:lstStyle/>
          <a:p>
            <a:pPr algn="just">
              <a:lnSpc>
                <a:spcPts val="4200"/>
              </a:lnSpc>
            </a:pPr>
            <a:r>
              <a:rPr lang="en-US" sz="3000">
                <a:solidFill>
                  <a:srgbClr val="FFFFFF"/>
                </a:solidFill>
                <a:latin typeface="Oswald"/>
                <a:ea typeface="Oswald"/>
                <a:cs typeface="Oswald"/>
                <a:sym typeface="Oswald"/>
              </a:rPr>
              <a:t>Challenge</a:t>
            </a:r>
          </a:p>
          <a:p>
            <a:pPr algn="just" marL="647700" indent="-323850" lvl="1">
              <a:lnSpc>
                <a:spcPts val="4200"/>
              </a:lnSpc>
              <a:buFont typeface="Arial"/>
              <a:buChar char="•"/>
            </a:pPr>
            <a:r>
              <a:rPr lang="en-US" sz="3000">
                <a:solidFill>
                  <a:srgbClr val="FFFFFF"/>
                </a:solidFill>
                <a:latin typeface="Oswald"/>
                <a:ea typeface="Oswald"/>
                <a:cs typeface="Oswald"/>
                <a:sym typeface="Oswald"/>
              </a:rPr>
              <a:t>E</a:t>
            </a:r>
            <a:r>
              <a:rPr lang="en-US" sz="3000">
                <a:solidFill>
                  <a:srgbClr val="FFFFFF"/>
                </a:solidFill>
                <a:latin typeface="Oswald"/>
                <a:ea typeface="Oswald"/>
                <a:cs typeface="Oswald"/>
                <a:sym typeface="Oswald"/>
              </a:rPr>
              <a:t>nsuring smooth steering and speed control.</a:t>
            </a:r>
          </a:p>
          <a:p>
            <a:pPr algn="just">
              <a:lnSpc>
                <a:spcPts val="4200"/>
              </a:lnSpc>
            </a:pPr>
            <a:r>
              <a:rPr lang="en-US" sz="3000">
                <a:solidFill>
                  <a:srgbClr val="FFFFFF"/>
                </a:solidFill>
                <a:latin typeface="Oswald"/>
                <a:ea typeface="Oswald"/>
                <a:cs typeface="Oswald"/>
                <a:sym typeface="Oswald"/>
              </a:rPr>
              <a:t>Solution</a:t>
            </a:r>
          </a:p>
          <a:p>
            <a:pPr algn="l" marL="647700" indent="-323850" lvl="1">
              <a:lnSpc>
                <a:spcPts val="4200"/>
              </a:lnSpc>
              <a:buFont typeface="Arial"/>
              <a:buChar char="•"/>
            </a:pPr>
            <a:r>
              <a:rPr lang="en-US" sz="3000">
                <a:solidFill>
                  <a:srgbClr val="FFFFFF"/>
                </a:solidFill>
                <a:latin typeface="Oswald"/>
                <a:ea typeface="Oswald"/>
                <a:cs typeface="Oswald"/>
                <a:sym typeface="Oswald"/>
              </a:rPr>
              <a:t>Calibrated motor responses with fine-tuning algorithms.</a:t>
            </a:r>
          </a:p>
          <a:p>
            <a:pPr algn="just">
              <a:lnSpc>
                <a:spcPts val="4200"/>
              </a:lnSpc>
              <a:spcBef>
                <a:spcPct val="0"/>
              </a:spcBef>
            </a:pPr>
          </a:p>
        </p:txBody>
      </p:sp>
      <p:sp>
        <p:nvSpPr>
          <p:cNvPr name="TextBox 17" id="17"/>
          <p:cNvSpPr txBox="true"/>
          <p:nvPr/>
        </p:nvSpPr>
        <p:spPr>
          <a:xfrm rot="0">
            <a:off x="12995849" y="3689114"/>
            <a:ext cx="3595014" cy="679451"/>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Oswald"/>
                <a:ea typeface="Oswald"/>
                <a:cs typeface="Oswald"/>
                <a:sym typeface="Oswald"/>
              </a:rPr>
              <a:t>Power Efficiency</a:t>
            </a:r>
          </a:p>
        </p:txBody>
      </p:sp>
      <p:sp>
        <p:nvSpPr>
          <p:cNvPr name="TextBox 18" id="18"/>
          <p:cNvSpPr txBox="true"/>
          <p:nvPr/>
        </p:nvSpPr>
        <p:spPr>
          <a:xfrm rot="0">
            <a:off x="12741820" y="4801530"/>
            <a:ext cx="4103073" cy="3724275"/>
          </a:xfrm>
          <a:prstGeom prst="rect">
            <a:avLst/>
          </a:prstGeom>
        </p:spPr>
        <p:txBody>
          <a:bodyPr anchor="t" rtlCol="false" tIns="0" lIns="0" bIns="0" rIns="0">
            <a:spAutoFit/>
          </a:bodyPr>
          <a:lstStyle/>
          <a:p>
            <a:pPr algn="just">
              <a:lnSpc>
                <a:spcPts val="4200"/>
              </a:lnSpc>
            </a:pPr>
            <a:r>
              <a:rPr lang="en-US" sz="3000">
                <a:solidFill>
                  <a:srgbClr val="FFFFFF"/>
                </a:solidFill>
                <a:latin typeface="Oswald"/>
                <a:ea typeface="Oswald"/>
                <a:cs typeface="Oswald"/>
                <a:sym typeface="Oswald"/>
              </a:rPr>
              <a:t>Challenge</a:t>
            </a:r>
          </a:p>
          <a:p>
            <a:pPr algn="just" marL="647700" indent="-323850" lvl="1">
              <a:lnSpc>
                <a:spcPts val="4200"/>
              </a:lnSpc>
              <a:buFont typeface="Arial"/>
              <a:buChar char="•"/>
            </a:pPr>
            <a:r>
              <a:rPr lang="en-US" sz="3000">
                <a:solidFill>
                  <a:srgbClr val="FFFFFF"/>
                </a:solidFill>
                <a:latin typeface="Oswald"/>
                <a:ea typeface="Oswald"/>
                <a:cs typeface="Oswald"/>
                <a:sym typeface="Oswald"/>
              </a:rPr>
              <a:t>Optimizing battery life for prolonged operation.</a:t>
            </a:r>
          </a:p>
          <a:p>
            <a:pPr algn="just">
              <a:lnSpc>
                <a:spcPts val="4200"/>
              </a:lnSpc>
            </a:pPr>
            <a:r>
              <a:rPr lang="en-US" sz="3000">
                <a:solidFill>
                  <a:srgbClr val="FFFFFF"/>
                </a:solidFill>
                <a:latin typeface="Oswald"/>
                <a:ea typeface="Oswald"/>
                <a:cs typeface="Oswald"/>
                <a:sym typeface="Oswald"/>
              </a:rPr>
              <a:t>Solution</a:t>
            </a:r>
          </a:p>
          <a:p>
            <a:pPr algn="just" marL="647700" indent="-323850" lvl="1">
              <a:lnSpc>
                <a:spcPts val="4200"/>
              </a:lnSpc>
              <a:buFont typeface="Arial"/>
              <a:buChar char="•"/>
            </a:pPr>
            <a:r>
              <a:rPr lang="en-US" sz="3000">
                <a:solidFill>
                  <a:srgbClr val="FFFFFF"/>
                </a:solidFill>
                <a:latin typeface="Oswald"/>
                <a:ea typeface="Oswald"/>
                <a:cs typeface="Oswald"/>
                <a:sym typeface="Oswald"/>
              </a:rPr>
              <a:t>Implemented low-power modes in the system.</a:t>
            </a:r>
          </a:p>
          <a:p>
            <a:pPr algn="just">
              <a:lnSpc>
                <a:spcPts val="420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DAF0zPeSUgY</dc:identifier>
  <dcterms:modified xsi:type="dcterms:W3CDTF">2011-08-01T06:04:30Z</dcterms:modified>
  <cp:revision>1</cp:revision>
  <dc:title>Purple &amp;  white business profile presentation</dc:title>
</cp:coreProperties>
</file>